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png" ContentType="image/png"/>
  <Default Extension="emf" ContentType="image/x-em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0.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 id="2147483676" r:id="rId4"/>
    <p:sldMasterId id="2147483690" r:id="rId5"/>
    <p:sldMasterId id="2147483705" r:id="rId6"/>
  </p:sldMasterIdLst>
  <p:notesMasterIdLst>
    <p:notesMasterId r:id="rId9"/>
  </p:notesMasterIdLst>
  <p:sldIdLst>
    <p:sldId id="280" r:id="rId7"/>
    <p:sldId id="281" r:id="rId8"/>
    <p:sldId id="687" r:id="rId10"/>
    <p:sldId id="283" r:id="rId11"/>
    <p:sldId id="688" r:id="rId12"/>
    <p:sldId id="300" r:id="rId13"/>
    <p:sldId id="476" r:id="rId14"/>
    <p:sldId id="690" r:id="rId15"/>
    <p:sldId id="308" r:id="rId16"/>
    <p:sldId id="312" r:id="rId17"/>
    <p:sldId id="314" r:id="rId18"/>
    <p:sldId id="691" r:id="rId19"/>
    <p:sldId id="316" r:id="rId20"/>
    <p:sldId id="317" r:id="rId21"/>
    <p:sldId id="692" r:id="rId22"/>
    <p:sldId id="477" r:id="rId23"/>
    <p:sldId id="693" r:id="rId24"/>
    <p:sldId id="301" r:id="rId25"/>
    <p:sldId id="769" r:id="rId26"/>
    <p:sldId id="302" r:id="rId27"/>
    <p:sldId id="770" r:id="rId28"/>
    <p:sldId id="305" r:id="rId29"/>
    <p:sldId id="306" r:id="rId30"/>
    <p:sldId id="307" r:id="rId31"/>
    <p:sldId id="309" r:id="rId32"/>
    <p:sldId id="771" r:id="rId33"/>
    <p:sldId id="772" r:id="rId34"/>
    <p:sldId id="320" r:id="rId35"/>
    <p:sldId id="321" r:id="rId36"/>
    <p:sldId id="773" r:id="rId37"/>
    <p:sldId id="774" r:id="rId38"/>
    <p:sldId id="323" r:id="rId39"/>
    <p:sldId id="324" r:id="rId40"/>
    <p:sldId id="638" r:id="rId41"/>
    <p:sldId id="285" r:id="rId42"/>
    <p:sldId id="287" r:id="rId43"/>
    <p:sldId id="288" r:id="rId44"/>
    <p:sldId id="481" r:id="rId45"/>
    <p:sldId id="775" r:id="rId46"/>
    <p:sldId id="776" r:id="rId47"/>
    <p:sldId id="289" r:id="rId48"/>
    <p:sldId id="484" r:id="rId49"/>
    <p:sldId id="290" r:id="rId50"/>
    <p:sldId id="777" r:id="rId51"/>
    <p:sldId id="294" r:id="rId52"/>
    <p:sldId id="295" r:id="rId53"/>
    <p:sldId id="293" r:id="rId54"/>
    <p:sldId id="291" r:id="rId55"/>
    <p:sldId id="292" r:id="rId56"/>
    <p:sldId id="297" r:id="rId57"/>
    <p:sldId id="636" r:id="rId58"/>
    <p:sldId id="286" r:id="rId59"/>
    <p:sldId id="449" r:id="rId60"/>
    <p:sldId id="625" r:id="rId61"/>
    <p:sldId id="627" r:id="rId62"/>
    <p:sldId id="778" r:id="rId63"/>
    <p:sldId id="328" r:id="rId64"/>
    <p:sldId id="626" r:id="rId65"/>
    <p:sldId id="779" r:id="rId66"/>
    <p:sldId id="628" r:id="rId67"/>
    <p:sldId id="629" r:id="rId68"/>
    <p:sldId id="343" r:id="rId69"/>
    <p:sldId id="630" r:id="rId70"/>
    <p:sldId id="631" r:id="rId71"/>
    <p:sldId id="632" r:id="rId72"/>
    <p:sldId id="780" r:id="rId73"/>
    <p:sldId id="451" r:id="rId74"/>
    <p:sldId id="452" r:id="rId75"/>
    <p:sldId id="633" r:id="rId76"/>
    <p:sldId id="634" r:id="rId77"/>
    <p:sldId id="332" r:id="rId78"/>
    <p:sldId id="454" r:id="rId79"/>
    <p:sldId id="455" r:id="rId80"/>
    <p:sldId id="781" r:id="rId81"/>
    <p:sldId id="341" r:id="rId82"/>
    <p:sldId id="342" r:id="rId83"/>
    <p:sldId id="637" r:id="rId84"/>
  </p:sldIdLst>
  <p:sldSz cx="9144000" cy="6858000" type="screen4x3"/>
  <p:notesSz cx="6858000" cy="9144000"/>
  <p:custDataLst>
    <p:tags r:id="rId89"/>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18" userDrawn="1">
          <p15:clr>
            <a:srgbClr val="A4A3A4"/>
          </p15:clr>
        </p15:guide>
        <p15:guide id="2" pos="295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ovo"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1034D"/>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71" d="100"/>
          <a:sy n="71" d="100"/>
        </p:scale>
        <p:origin x="-486" y="-108"/>
      </p:cViewPr>
      <p:guideLst>
        <p:guide orient="horz" pos="2118"/>
        <p:guide pos="295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9" Type="http://schemas.openxmlformats.org/officeDocument/2006/relationships/tags" Target="tags/tag196.xml"/><Relationship Id="rId88" Type="http://schemas.openxmlformats.org/officeDocument/2006/relationships/commentAuthors" Target="commentAuthors.xml"/><Relationship Id="rId87" Type="http://schemas.openxmlformats.org/officeDocument/2006/relationships/tableStyles" Target="tableStyles.xml"/><Relationship Id="rId86" Type="http://schemas.openxmlformats.org/officeDocument/2006/relationships/viewProps" Target="viewProps.xml"/><Relationship Id="rId85" Type="http://schemas.openxmlformats.org/officeDocument/2006/relationships/presProps" Target="presProps.xml"/><Relationship Id="rId84" Type="http://schemas.openxmlformats.org/officeDocument/2006/relationships/slide" Target="slides/slide77.xml"/><Relationship Id="rId83" Type="http://schemas.openxmlformats.org/officeDocument/2006/relationships/slide" Target="slides/slide76.xml"/><Relationship Id="rId82" Type="http://schemas.openxmlformats.org/officeDocument/2006/relationships/slide" Target="slides/slide75.xml"/><Relationship Id="rId81" Type="http://schemas.openxmlformats.org/officeDocument/2006/relationships/slide" Target="slides/slide74.xml"/><Relationship Id="rId80" Type="http://schemas.openxmlformats.org/officeDocument/2006/relationships/slide" Target="slides/slide73.xml"/><Relationship Id="rId8" Type="http://schemas.openxmlformats.org/officeDocument/2006/relationships/slide" Target="slides/slide2.xml"/><Relationship Id="rId79" Type="http://schemas.openxmlformats.org/officeDocument/2006/relationships/slide" Target="slides/slide72.xml"/><Relationship Id="rId78" Type="http://schemas.openxmlformats.org/officeDocument/2006/relationships/slide" Target="slides/slide71.xml"/><Relationship Id="rId77" Type="http://schemas.openxmlformats.org/officeDocument/2006/relationships/slide" Target="slides/slide70.xml"/><Relationship Id="rId76" Type="http://schemas.openxmlformats.org/officeDocument/2006/relationships/slide" Target="slides/slide69.xml"/><Relationship Id="rId75" Type="http://schemas.openxmlformats.org/officeDocument/2006/relationships/slide" Target="slides/slide68.xml"/><Relationship Id="rId74" Type="http://schemas.openxmlformats.org/officeDocument/2006/relationships/slide" Target="slides/slide67.xml"/><Relationship Id="rId73" Type="http://schemas.openxmlformats.org/officeDocument/2006/relationships/slide" Target="slides/slide66.xml"/><Relationship Id="rId72" Type="http://schemas.openxmlformats.org/officeDocument/2006/relationships/slide" Target="slides/slide65.xml"/><Relationship Id="rId71" Type="http://schemas.openxmlformats.org/officeDocument/2006/relationships/slide" Target="slides/slide64.xml"/><Relationship Id="rId70" Type="http://schemas.openxmlformats.org/officeDocument/2006/relationships/slide" Target="slides/slide63.xml"/><Relationship Id="rId7" Type="http://schemas.openxmlformats.org/officeDocument/2006/relationships/slide" Target="slides/slide1.xml"/><Relationship Id="rId69" Type="http://schemas.openxmlformats.org/officeDocument/2006/relationships/slide" Target="slides/slide62.xml"/><Relationship Id="rId68" Type="http://schemas.openxmlformats.org/officeDocument/2006/relationships/slide" Target="slides/slide61.xml"/><Relationship Id="rId67" Type="http://schemas.openxmlformats.org/officeDocument/2006/relationships/slide" Target="slides/slide60.xml"/><Relationship Id="rId66" Type="http://schemas.openxmlformats.org/officeDocument/2006/relationships/slide" Target="slides/slide59.xml"/><Relationship Id="rId65" Type="http://schemas.openxmlformats.org/officeDocument/2006/relationships/slide" Target="slides/slide58.xml"/><Relationship Id="rId64" Type="http://schemas.openxmlformats.org/officeDocument/2006/relationships/slide" Target="slides/slide57.xml"/><Relationship Id="rId63" Type="http://schemas.openxmlformats.org/officeDocument/2006/relationships/slide" Target="slides/slide56.xml"/><Relationship Id="rId62" Type="http://schemas.openxmlformats.org/officeDocument/2006/relationships/slide" Target="slides/slide55.xml"/><Relationship Id="rId61" Type="http://schemas.openxmlformats.org/officeDocument/2006/relationships/slide" Target="slides/slide54.xml"/><Relationship Id="rId60" Type="http://schemas.openxmlformats.org/officeDocument/2006/relationships/slide" Target="slides/slide53.xml"/><Relationship Id="rId6" Type="http://schemas.openxmlformats.org/officeDocument/2006/relationships/slideMaster" Target="slideMasters/slideMaster5.xml"/><Relationship Id="rId59" Type="http://schemas.openxmlformats.org/officeDocument/2006/relationships/slide" Target="slides/slide52.xml"/><Relationship Id="rId58" Type="http://schemas.openxmlformats.org/officeDocument/2006/relationships/slide" Target="slides/slide51.xml"/><Relationship Id="rId57" Type="http://schemas.openxmlformats.org/officeDocument/2006/relationships/slide" Target="slides/slide50.xml"/><Relationship Id="rId56" Type="http://schemas.openxmlformats.org/officeDocument/2006/relationships/slide" Target="slides/slide49.xml"/><Relationship Id="rId55" Type="http://schemas.openxmlformats.org/officeDocument/2006/relationships/slide" Target="slides/slide48.xml"/><Relationship Id="rId54" Type="http://schemas.openxmlformats.org/officeDocument/2006/relationships/slide" Target="slides/slide47.xml"/><Relationship Id="rId53" Type="http://schemas.openxmlformats.org/officeDocument/2006/relationships/slide" Target="slides/slide46.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slide" Target="slides/slide4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1268"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11269" name="备注占位符 4"/>
          <p:cNvSpPr>
            <a:spLocks noGrp="1"/>
          </p:cNvSpPr>
          <p:nvPr>
            <p:ph type="body" sz="quarter"/>
          </p:nvPr>
        </p:nvSpPr>
        <p:spPr>
          <a:xfrm>
            <a:off x="685800" y="4400550"/>
            <a:ext cx="5486400" cy="3600450"/>
          </a:xfrm>
          <a:prstGeom prst="rect">
            <a:avLst/>
          </a:prstGeom>
          <a:noFill/>
          <a:ln w="9525">
            <a:noFill/>
          </a:ln>
        </p:spPr>
        <p:txBody>
          <a:bodyPr lIns="91440" tIns="45720" rIns="91440" bIns="45720" anchor="t" anchorCtr="0"/>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幻灯片图像占位符 1"/>
          <p:cNvSpPr>
            <a:spLocks noGrp="1" noRot="1" noChangeAspect="1" noTextEdit="1"/>
          </p:cNvSpPr>
          <p:nvPr>
            <p:ph type="sldImg"/>
          </p:nvPr>
        </p:nvSpPr>
        <p:spPr>
          <a:ln>
            <a:miter/>
          </a:ln>
        </p:spPr>
      </p:sp>
      <p:sp>
        <p:nvSpPr>
          <p:cNvPr id="14338" name="备注占位符 2"/>
          <p:cNvSpPr>
            <a:spLocks noGrp="1"/>
          </p:cNvSpPr>
          <p:nvPr>
            <p:ph type="body"/>
          </p:nvPr>
        </p:nvSpPr>
        <p:spPr/>
        <p:txBody>
          <a:bodyPr wrap="square" lIns="91440" tIns="45720" rIns="91440" bIns="45720" anchor="t" anchorCtr="0"/>
          <a:p>
            <a:pPr lvl="0">
              <a:spcBef>
                <a:spcPct val="0"/>
              </a:spcBef>
            </a:pPr>
            <a:endParaRPr lang="en-US" altLang="zh-CN"/>
          </a:p>
        </p:txBody>
      </p:sp>
      <p:sp>
        <p:nvSpPr>
          <p:cNvPr id="14339"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a:latin typeface="Calibri" panose="020F0502020204030204" charset="0"/>
              </a:rPr>
            </a:fld>
            <a:endParaRPr lang="zh-CN" altLang="en-US" sz="1200">
              <a:latin typeface="Calibri" panose="020F050202020403020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幻灯片图像占位符 1"/>
          <p:cNvSpPr>
            <a:spLocks noGrp="1" noRot="1" noChangeAspect="1" noTextEdit="1"/>
          </p:cNvSpPr>
          <p:nvPr>
            <p:ph type="sldImg"/>
          </p:nvPr>
        </p:nvSpPr>
        <p:spPr>
          <a:ln>
            <a:miter/>
          </a:ln>
        </p:spPr>
      </p:sp>
      <p:sp>
        <p:nvSpPr>
          <p:cNvPr id="17410" name="备注占位符 2"/>
          <p:cNvSpPr>
            <a:spLocks noGrp="1"/>
          </p:cNvSpPr>
          <p:nvPr>
            <p:ph type="body"/>
          </p:nvPr>
        </p:nvSpPr>
        <p:spPr/>
        <p:txBody>
          <a:bodyPr wrap="square" lIns="91440" tIns="45720" rIns="91440" bIns="45720" anchor="t" anchorCtr="0"/>
          <a:p>
            <a:pPr lvl="0">
              <a:spcBef>
                <a:spcPct val="0"/>
              </a:spcBef>
            </a:pPr>
            <a:endParaRPr lang="en-US" altLang="zh-CN"/>
          </a:p>
        </p:txBody>
      </p:sp>
      <p:sp>
        <p:nvSpPr>
          <p:cNvPr id="17411"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800">
                <a:latin typeface="Calibri" panose="020F0502020204030204" charset="0"/>
              </a:rPr>
            </a:fld>
            <a:endParaRPr lang="zh-CN" altLang="en-US" sz="1800">
              <a:latin typeface="Calibri" panose="020F050202020403020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5122" name="组合 15361"/>
          <p:cNvGrpSpPr/>
          <p:nvPr/>
        </p:nvGrpSpPr>
        <p:grpSpPr>
          <a:xfrm>
            <a:off x="0" y="0"/>
            <a:ext cx="9144000" cy="6858000"/>
            <a:chOff x="0" y="0"/>
            <a:chExt cx="5760" cy="4320"/>
          </a:xfrm>
        </p:grpSpPr>
        <p:sp>
          <p:nvSpPr>
            <p:cNvPr id="5123" name="矩形 15362"/>
            <p:cNvSpPr/>
            <p:nvPr/>
          </p:nvSpPr>
          <p:spPr>
            <a:xfrm>
              <a:off x="0" y="0"/>
              <a:ext cx="2208" cy="4320"/>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5124" name="矩形 15363"/>
            <p:cNvSpPr/>
            <p:nvPr/>
          </p:nvSpPr>
          <p:spPr>
            <a:xfrm>
              <a:off x="1081" y="1065"/>
              <a:ext cx="4679" cy="1596"/>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nvGrpSpPr>
            <p:cNvPr id="5125" name="组合 15364"/>
            <p:cNvGrpSpPr/>
            <p:nvPr/>
          </p:nvGrpSpPr>
          <p:grpSpPr>
            <a:xfrm>
              <a:off x="0" y="672"/>
              <a:ext cx="1806" cy="1989"/>
              <a:chOff x="0" y="672"/>
              <a:chExt cx="1806" cy="1989"/>
            </a:xfrm>
          </p:grpSpPr>
          <p:sp>
            <p:nvSpPr>
              <p:cNvPr id="5126" name="矩形 15365"/>
              <p:cNvSpPr/>
              <p:nvPr userDrawn="1"/>
            </p:nvSpPr>
            <p:spPr>
              <a:xfrm>
                <a:off x="361" y="2257"/>
                <a:ext cx="363" cy="404"/>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27" name="矩形 15366"/>
              <p:cNvSpPr/>
              <p:nvPr userDrawn="1"/>
            </p:nvSpPr>
            <p:spPr>
              <a:xfrm>
                <a:off x="1081" y="1065"/>
                <a:ext cx="362" cy="405"/>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28" name="矩形 15367"/>
              <p:cNvSpPr/>
              <p:nvPr userDrawn="1"/>
            </p:nvSpPr>
            <p:spPr>
              <a:xfrm>
                <a:off x="1437" y="672"/>
                <a:ext cx="369" cy="400"/>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29" name="矩形 15368"/>
              <p:cNvSpPr/>
              <p:nvPr userDrawn="1"/>
            </p:nvSpPr>
            <p:spPr>
              <a:xfrm>
                <a:off x="719" y="2257"/>
                <a:ext cx="368" cy="404"/>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0" name="矩形 15369"/>
              <p:cNvSpPr/>
              <p:nvPr userDrawn="1"/>
            </p:nvSpPr>
            <p:spPr>
              <a:xfrm>
                <a:off x="1437" y="1065"/>
                <a:ext cx="369" cy="405"/>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1" name="矩形 15370"/>
              <p:cNvSpPr/>
              <p:nvPr userDrawn="1"/>
            </p:nvSpPr>
            <p:spPr>
              <a:xfrm>
                <a:off x="719" y="1464"/>
                <a:ext cx="368" cy="399"/>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2" name="矩形 15371"/>
              <p:cNvSpPr/>
              <p:nvPr userDrawn="1"/>
            </p:nvSpPr>
            <p:spPr>
              <a:xfrm>
                <a:off x="0" y="1464"/>
                <a:ext cx="367" cy="399"/>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3" name="矩形 15372"/>
              <p:cNvSpPr/>
              <p:nvPr userDrawn="1"/>
            </p:nvSpPr>
            <p:spPr>
              <a:xfrm>
                <a:off x="1081" y="1464"/>
                <a:ext cx="362" cy="399"/>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4" name="矩形 15373"/>
              <p:cNvSpPr/>
              <p:nvPr userDrawn="1"/>
            </p:nvSpPr>
            <p:spPr>
              <a:xfrm>
                <a:off x="361" y="1857"/>
                <a:ext cx="363" cy="406"/>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5" name="矩形 15374"/>
              <p:cNvSpPr/>
              <p:nvPr userDrawn="1"/>
            </p:nvSpPr>
            <p:spPr>
              <a:xfrm>
                <a:off x="719" y="1857"/>
                <a:ext cx="368" cy="406"/>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grpSp>
      <p:sp>
        <p:nvSpPr>
          <p:cNvPr id="15379" name="标题 15378"/>
          <p:cNvSpPr>
            <a:spLocks noGrp="1"/>
          </p:cNvSpPr>
          <p:nvPr>
            <p:ph type="ctrTitle"/>
          </p:nvPr>
        </p:nvSpPr>
        <p:spPr>
          <a:xfrm>
            <a:off x="2971800" y="1828800"/>
            <a:ext cx="6019800" cy="2209800"/>
          </a:xfrm>
          <a:prstGeom prst="rect">
            <a:avLst/>
          </a:prstGeom>
          <a:noFill/>
          <a:ln w="9525">
            <a:noFill/>
          </a:ln>
        </p:spPr>
        <p:txBody>
          <a:bodyPr anchor="ctr"/>
          <a:lstStyle>
            <a:lvl1pPr lvl="0">
              <a:defRPr sz="5000">
                <a:solidFill>
                  <a:srgbClr val="FFFFFF"/>
                </a:solidFill>
              </a:defRPr>
            </a:lvl1pPr>
          </a:lstStyle>
          <a:p>
            <a:pPr lvl="0" fontAlgn="base"/>
            <a:r>
              <a:rPr lang="zh-CN" altLang="en-US" strike="noStrike" noProof="1" dirty="0"/>
              <a:t>单击此处编辑母版标题样式</a:t>
            </a:r>
            <a:endParaRPr lang="zh-CN" altLang="en-US" strike="noStrike" noProof="1" dirty="0"/>
          </a:p>
        </p:txBody>
      </p:sp>
      <p:sp>
        <p:nvSpPr>
          <p:cNvPr id="15380" name="副标题 15379"/>
          <p:cNvSpPr>
            <a:spLocks noGrp="1"/>
          </p:cNvSpPr>
          <p:nvPr>
            <p:ph type="subTitle" idx="1"/>
          </p:nvPr>
        </p:nvSpPr>
        <p:spPr>
          <a:xfrm>
            <a:off x="2971800" y="4267200"/>
            <a:ext cx="6019800" cy="1752600"/>
          </a:xfrm>
          <a:prstGeom prst="rect">
            <a:avLst/>
          </a:prstGeom>
          <a:noFill/>
          <a:ln w="9525">
            <a:noFill/>
          </a:ln>
        </p:spPr>
        <p:txBody>
          <a:bodyPr anchor="t"/>
          <a:lstStyle>
            <a:lvl1pPr marL="0" lvl="0" indent="0">
              <a:buNone/>
              <a:defRPr sz="3400"/>
            </a:lvl1pPr>
            <a:lvl2pPr marL="457200" lvl="1" indent="0" algn="ctr">
              <a:buNone/>
              <a:defRPr sz="3400"/>
            </a:lvl2pPr>
            <a:lvl3pPr marL="914400" lvl="2" indent="0" algn="ctr">
              <a:buNone/>
              <a:defRPr sz="3400"/>
            </a:lvl3pPr>
            <a:lvl4pPr marL="1371600" lvl="3" indent="0" algn="ctr">
              <a:buNone/>
              <a:defRPr sz="3400"/>
            </a:lvl4pPr>
            <a:lvl5pPr marL="1828800" lvl="4" indent="0" algn="ctr">
              <a:buNone/>
              <a:defRPr sz="3400"/>
            </a:lvl5pPr>
          </a:lstStyle>
          <a:p>
            <a:pPr lvl="0" fontAlgn="base"/>
            <a:r>
              <a:rPr lang="zh-CN" altLang="en-US" strike="noStrike" noProof="1" dirty="0"/>
              <a:t>单击此处编辑母版副标题样式</a:t>
            </a:r>
            <a:endParaRPr lang="zh-CN" altLang="en-US" strike="noStrike" noProof="1" dirty="0"/>
          </a:p>
        </p:txBody>
      </p:sp>
      <p:sp>
        <p:nvSpPr>
          <p:cNvPr id="15376" name="日期占位符 15375"/>
          <p:cNvSpPr>
            <a:spLocks noGrp="1"/>
          </p:cNvSpPr>
          <p:nvPr>
            <p:ph type="dt" sz="half" idx="2"/>
          </p:nvPr>
        </p:nvSpPr>
        <p:spPr>
          <a:xfrm>
            <a:off x="457200" y="6248400"/>
            <a:ext cx="2133600" cy="457200"/>
          </a:xfrm>
          <a:prstGeom prst="rect">
            <a:avLst/>
          </a:prstGeom>
          <a:noFill/>
          <a:ln w="9525">
            <a:noFill/>
          </a:ln>
        </p:spPr>
        <p:txBody>
          <a:bodyPr anchor="b"/>
          <a:lstStyle>
            <a:lvl1pPr>
              <a:defRPr sz="1200"/>
            </a:lvl1pPr>
          </a:lstStyle>
          <a:p>
            <a:pPr fontAlgn="base"/>
            <a:endParaRPr lang="zh-CN" altLang="en-US" strike="noStrike" noProof="1" dirty="0">
              <a:latin typeface="Arial" panose="020B0604020202020204" pitchFamily="34" charset="0"/>
            </a:endParaRPr>
          </a:p>
        </p:txBody>
      </p:sp>
      <p:sp>
        <p:nvSpPr>
          <p:cNvPr id="15377" name="页脚占位符 15376"/>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fontAlgn="base"/>
            <a:endParaRPr lang="zh-CN" altLang="en-US" strike="noStrike" noProof="1" dirty="0">
              <a:latin typeface="Arial" panose="020B0604020202020204" pitchFamily="34" charset="0"/>
            </a:endParaRPr>
          </a:p>
        </p:txBody>
      </p:sp>
      <p:sp>
        <p:nvSpPr>
          <p:cNvPr id="15378" name="灯片编号占位符 15377"/>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p:blinds dir="vert"/>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57200"/>
            <a:ext cx="6052930" cy="5410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076354"/>
        </a:solidFill>
        <a:effectLst/>
      </p:bgPr>
    </p:bg>
    <p:spTree>
      <p:nvGrpSpPr>
        <p:cNvPr id="1" name=""/>
        <p:cNvGrpSpPr/>
        <p:nvPr/>
      </p:nvGrpSpPr>
      <p:grpSpPr>
        <a:xfrm>
          <a:off x="0" y="0"/>
          <a:ext cx="0" cy="0"/>
          <a:chOff x="0" y="0"/>
          <a:chExt cx="0" cy="0"/>
        </a:xfrm>
      </p:grpSpPr>
      <p:pic>
        <p:nvPicPr>
          <p:cNvPr id="6156"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90487"/>
            <a:ext cx="9299575" cy="7023100"/>
          </a:xfrm>
          <a:prstGeom prst="rect">
            <a:avLst/>
          </a:prstGeom>
          <a:noFill/>
          <a:ln w="9525">
            <a:noFill/>
          </a:ln>
        </p:spPr>
      </p:pic>
      <p:pic>
        <p:nvPicPr>
          <p:cNvPr id="6157" name="图片 7"/>
          <p:cNvPicPr>
            <a:picLocks noChangeAspect="1"/>
          </p:cNvPicPr>
          <p:nvPr userDrawn="1"/>
        </p:nvPicPr>
        <p:blipFill>
          <a:blip r:embed="rId3"/>
          <a:stretch>
            <a:fillRect/>
          </a:stretch>
        </p:blipFill>
        <p:spPr>
          <a:xfrm>
            <a:off x="7831138" y="298450"/>
            <a:ext cx="1023937" cy="1162050"/>
          </a:xfrm>
          <a:prstGeom prst="rect">
            <a:avLst/>
          </a:prstGeom>
          <a:noFill/>
          <a:ln w="9525">
            <a:noFill/>
          </a:ln>
        </p:spPr>
      </p:pic>
      <p:sp>
        <p:nvSpPr>
          <p:cNvPr id="4" name="内容占位符 8"/>
          <p:cNvSpPr>
            <a:spLocks noGrp="1"/>
          </p:cNvSpPr>
          <p:nvPr>
            <p:ph sz="quarter" idx="10"/>
          </p:nvPr>
        </p:nvSpPr>
        <p:spPr>
          <a:xfrm>
            <a:off x="385763" y="863599"/>
            <a:ext cx="6632575" cy="5372100"/>
          </a:xfrm>
        </p:spPr>
        <p:txBody>
          <a:bodyPr/>
          <a:lstStyle>
            <a:lvl1pPr marL="0" indent="467995" eaLnBrk="1" hangingPunct="1">
              <a:lnSpc>
                <a:spcPct val="140000"/>
              </a:lnSpc>
              <a:spcBef>
                <a:spcPts val="0"/>
              </a:spcBef>
              <a:buNone/>
              <a:defRPr sz="1800">
                <a:solidFill>
                  <a:schemeClr val="bg1"/>
                </a:solidFill>
                <a:latin typeface="微软雅黑" panose="020B0503020204020204" charset="-122"/>
                <a:ea typeface="微软雅黑" panose="020B0503020204020204" charset="-122"/>
              </a:defRPr>
            </a:lvl1pPr>
            <a:lvl2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2pPr>
            <a:lvl3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3pPr>
            <a:lvl4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4pPr>
            <a:lvl5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5pPr>
          </a:lstStyle>
          <a:p>
            <a:pPr lvl="0" fontAlgn="base"/>
            <a:r>
              <a:rPr lang="zh-CN" altLang="en-US" strike="noStrike" noProof="1" dirty="0" smtClean="0"/>
              <a:t>单击此处编辑母版文本样式</a:t>
            </a:r>
            <a:endParaRPr lang="zh-CN" altLang="en-US" strike="noStrike" noProof="1" dirty="0" smtClean="0"/>
          </a:p>
        </p:txBody>
      </p:sp>
      <p:sp>
        <p:nvSpPr>
          <p:cNvPr id="2" name="日期占位符 1"/>
          <p:cNvSpPr>
            <a:spLocks noGrp="1"/>
          </p:cNvSpPr>
          <p:nvPr>
            <p:ph type="dt" sz="half" idx="11"/>
          </p:nvPr>
        </p:nvSpPr>
        <p:spPr>
          <a:xfrm>
            <a:off x="457200" y="6245225"/>
            <a:ext cx="2133600" cy="476250"/>
          </a:xfrm>
          <a:prstGeom prst="rect">
            <a:avLst/>
          </a:prstGeom>
          <a:noFill/>
          <a:ln w="9525">
            <a:noFill/>
          </a:ln>
        </p:spPr>
        <p:txBody>
          <a:bodyPr anchor="b"/>
          <a:p>
            <a:pPr marL="0" marR="0" lvl="0" indent="0" algn="l" defTabSz="685800" rtl="0" eaLnBrk="1" fontAlgn="auto" latinLnBrk="0" hangingPunct="1">
              <a:lnSpc>
                <a:spcPct val="100000"/>
              </a:lnSpc>
              <a:spcBef>
                <a:spcPts val="0"/>
              </a:spcBef>
              <a:spcAft>
                <a:spcPts val="0"/>
              </a:spcAft>
              <a:buClrTx/>
              <a:buSzTx/>
              <a:buFontTx/>
              <a:buNone/>
              <a:defRPr/>
            </a:pPr>
            <a:fld id="{751400EB-4AE6-4402-9A11-ED75F6E17962}"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2"/>
          </p:nvPr>
        </p:nvSpPr>
        <p:spPr>
          <a:xfrm>
            <a:off x="3124200" y="6248400"/>
            <a:ext cx="2895600" cy="457200"/>
          </a:xfrm>
          <a:prstGeom prst="rect">
            <a:avLst/>
          </a:prstGeom>
          <a:noFill/>
          <a:ln w="9525">
            <a:noFill/>
          </a:ln>
        </p:spPr>
        <p:txBody>
          <a:bodyPr anchor="b"/>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3"/>
          </p:nvPr>
        </p:nvSpPr>
        <p:spPr>
          <a:xfrm>
            <a:off x="6553200" y="6248400"/>
            <a:ext cx="2133600" cy="457200"/>
          </a:xfrm>
          <a:prstGeom prst="rect">
            <a:avLst/>
          </a:prstGeom>
          <a:noFill/>
          <a:ln w="9525">
            <a:noFill/>
          </a:ln>
        </p:spPr>
        <p:txBody>
          <a:bodyPr anchor="b"/>
          <a:p>
            <a:pPr lvl="0" eaLnBrk="1" fontAlgn="base" hangingPunct="1">
              <a:buNone/>
            </a:pPr>
            <a:fld id="{9A0DB2DC-4C9A-4742-B13C-FB6460FD3503}" type="slidenum">
              <a:rPr lang="zh-CN" altLang="en-US" strike="noStrike" noProof="1" dirty="0">
                <a:latin typeface="Nexa Light" pitchFamily="50" charset="0"/>
                <a:ea typeface="宋体" panose="02010600030101010101" pitchFamily="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7170" name="组合 15361"/>
          <p:cNvGrpSpPr/>
          <p:nvPr/>
        </p:nvGrpSpPr>
        <p:grpSpPr>
          <a:xfrm>
            <a:off x="0" y="0"/>
            <a:ext cx="9144000" cy="6858000"/>
            <a:chOff x="0" y="0"/>
            <a:chExt cx="5760" cy="4320"/>
          </a:xfrm>
        </p:grpSpPr>
        <p:sp>
          <p:nvSpPr>
            <p:cNvPr id="7171" name="矩形 15362"/>
            <p:cNvSpPr/>
            <p:nvPr/>
          </p:nvSpPr>
          <p:spPr>
            <a:xfrm>
              <a:off x="0" y="0"/>
              <a:ext cx="2208" cy="4320"/>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7172" name="矩形 15363"/>
            <p:cNvSpPr/>
            <p:nvPr/>
          </p:nvSpPr>
          <p:spPr>
            <a:xfrm>
              <a:off x="1081" y="1065"/>
              <a:ext cx="4679" cy="1596"/>
            </a:xfrm>
            <a:prstGeom prst="rect">
              <a:avLst/>
            </a:prstGeom>
            <a:solidFill>
              <a:schemeClr val="bg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grpSp>
          <p:nvGrpSpPr>
            <p:cNvPr id="7173" name="组合 15364"/>
            <p:cNvGrpSpPr/>
            <p:nvPr/>
          </p:nvGrpSpPr>
          <p:grpSpPr>
            <a:xfrm>
              <a:off x="0" y="672"/>
              <a:ext cx="1806" cy="1989"/>
              <a:chOff x="0" y="672"/>
              <a:chExt cx="1806" cy="1989"/>
            </a:xfrm>
          </p:grpSpPr>
          <p:sp>
            <p:nvSpPr>
              <p:cNvPr id="7174" name="矩形 15365"/>
              <p:cNvSpPr/>
              <p:nvPr userDrawn="1"/>
            </p:nvSpPr>
            <p:spPr>
              <a:xfrm>
                <a:off x="361" y="2257"/>
                <a:ext cx="363" cy="404"/>
              </a:xfrm>
              <a:prstGeom prst="rect">
                <a:avLst/>
              </a:prstGeom>
              <a:solidFill>
                <a:schemeClr val="accent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7175" name="矩形 15366"/>
              <p:cNvSpPr/>
              <p:nvPr userDrawn="1"/>
            </p:nvSpPr>
            <p:spPr>
              <a:xfrm>
                <a:off x="1081" y="1065"/>
                <a:ext cx="362" cy="405"/>
              </a:xfrm>
              <a:prstGeom prst="rect">
                <a:avLst/>
              </a:prstGeom>
              <a:solidFill>
                <a:schemeClr val="folHlink"/>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7176" name="矩形 15367"/>
              <p:cNvSpPr/>
              <p:nvPr userDrawn="1"/>
            </p:nvSpPr>
            <p:spPr>
              <a:xfrm>
                <a:off x="1437" y="672"/>
                <a:ext cx="369" cy="400"/>
              </a:xfrm>
              <a:prstGeom prst="rect">
                <a:avLst/>
              </a:prstGeom>
              <a:solidFill>
                <a:schemeClr val="folHlink"/>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7177" name="矩形 15368"/>
              <p:cNvSpPr/>
              <p:nvPr userDrawn="1"/>
            </p:nvSpPr>
            <p:spPr>
              <a:xfrm>
                <a:off x="719" y="2257"/>
                <a:ext cx="368" cy="404"/>
              </a:xfrm>
              <a:prstGeom prst="rect">
                <a:avLst/>
              </a:prstGeom>
              <a:solidFill>
                <a:schemeClr val="bg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7178" name="矩形 15369"/>
              <p:cNvSpPr/>
              <p:nvPr userDrawn="1"/>
            </p:nvSpPr>
            <p:spPr>
              <a:xfrm>
                <a:off x="1437" y="1065"/>
                <a:ext cx="369" cy="405"/>
              </a:xfrm>
              <a:prstGeom prst="rect">
                <a:avLst/>
              </a:prstGeom>
              <a:solidFill>
                <a:schemeClr val="accent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7179" name="矩形 15370"/>
              <p:cNvSpPr/>
              <p:nvPr userDrawn="1"/>
            </p:nvSpPr>
            <p:spPr>
              <a:xfrm>
                <a:off x="719" y="1464"/>
                <a:ext cx="368" cy="399"/>
              </a:xfrm>
              <a:prstGeom prst="rect">
                <a:avLst/>
              </a:prstGeom>
              <a:solidFill>
                <a:schemeClr val="folHlink"/>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7180" name="矩形 15371"/>
              <p:cNvSpPr/>
              <p:nvPr userDrawn="1"/>
            </p:nvSpPr>
            <p:spPr>
              <a:xfrm>
                <a:off x="0" y="1464"/>
                <a:ext cx="367" cy="399"/>
              </a:xfrm>
              <a:prstGeom prst="rect">
                <a:avLst/>
              </a:prstGeom>
              <a:solidFill>
                <a:schemeClr val="bg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7181" name="矩形 15372"/>
              <p:cNvSpPr/>
              <p:nvPr userDrawn="1"/>
            </p:nvSpPr>
            <p:spPr>
              <a:xfrm>
                <a:off x="1081" y="1464"/>
                <a:ext cx="362" cy="399"/>
              </a:xfrm>
              <a:prstGeom prst="rect">
                <a:avLst/>
              </a:prstGeom>
              <a:solidFill>
                <a:schemeClr val="accent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7182" name="矩形 15373"/>
              <p:cNvSpPr/>
              <p:nvPr userDrawn="1"/>
            </p:nvSpPr>
            <p:spPr>
              <a:xfrm>
                <a:off x="361" y="1857"/>
                <a:ext cx="363" cy="406"/>
              </a:xfrm>
              <a:prstGeom prst="rect">
                <a:avLst/>
              </a:prstGeom>
              <a:solidFill>
                <a:schemeClr val="folHlink"/>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7183" name="矩形 15374"/>
              <p:cNvSpPr/>
              <p:nvPr userDrawn="1"/>
            </p:nvSpPr>
            <p:spPr>
              <a:xfrm>
                <a:off x="719" y="1857"/>
                <a:ext cx="368" cy="406"/>
              </a:xfrm>
              <a:prstGeom prst="rect">
                <a:avLst/>
              </a:prstGeom>
              <a:solidFill>
                <a:schemeClr val="accent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grpSp>
      </p:grpSp>
      <p:sp>
        <p:nvSpPr>
          <p:cNvPr id="15379" name="标题 15378"/>
          <p:cNvSpPr>
            <a:spLocks noGrp="1"/>
          </p:cNvSpPr>
          <p:nvPr>
            <p:ph type="ctrTitle"/>
          </p:nvPr>
        </p:nvSpPr>
        <p:spPr>
          <a:xfrm>
            <a:off x="2971800" y="1828800"/>
            <a:ext cx="6019800" cy="2209800"/>
          </a:xfrm>
          <a:prstGeom prst="rect">
            <a:avLst/>
          </a:prstGeom>
          <a:noFill/>
          <a:ln w="9525">
            <a:noFill/>
          </a:ln>
        </p:spPr>
        <p:txBody>
          <a:bodyPr anchor="ctr"/>
          <a:lstStyle>
            <a:lvl1pPr lvl="0">
              <a:defRPr sz="5000">
                <a:solidFill>
                  <a:srgbClr val="FFFFFF"/>
                </a:solidFill>
              </a:defRPr>
            </a:lvl1pPr>
          </a:lstStyle>
          <a:p>
            <a:pPr lvl="0" fontAlgn="base"/>
            <a:r>
              <a:rPr lang="zh-CN" altLang="en-US" strike="noStrike" noProof="1" dirty="0"/>
              <a:t>单击此处编辑母版标题样式</a:t>
            </a:r>
            <a:endParaRPr lang="zh-CN" altLang="en-US" strike="noStrike" noProof="1" dirty="0"/>
          </a:p>
        </p:txBody>
      </p:sp>
      <p:sp>
        <p:nvSpPr>
          <p:cNvPr id="15380" name="副标题 15379"/>
          <p:cNvSpPr>
            <a:spLocks noGrp="1"/>
          </p:cNvSpPr>
          <p:nvPr>
            <p:ph type="subTitle" idx="1"/>
          </p:nvPr>
        </p:nvSpPr>
        <p:spPr>
          <a:xfrm>
            <a:off x="2971800" y="4267200"/>
            <a:ext cx="6019800" cy="1752600"/>
          </a:xfrm>
          <a:prstGeom prst="rect">
            <a:avLst/>
          </a:prstGeom>
          <a:noFill/>
          <a:ln w="9525">
            <a:noFill/>
          </a:ln>
        </p:spPr>
        <p:txBody>
          <a:bodyPr anchor="t"/>
          <a:lstStyle>
            <a:lvl1pPr marL="0" lvl="0" indent="0">
              <a:buNone/>
              <a:defRPr sz="3400"/>
            </a:lvl1pPr>
            <a:lvl2pPr marL="457200" lvl="1" indent="0" algn="ctr">
              <a:buNone/>
              <a:defRPr sz="3400"/>
            </a:lvl2pPr>
            <a:lvl3pPr marL="914400" lvl="2" indent="0" algn="ctr">
              <a:buNone/>
              <a:defRPr sz="3400"/>
            </a:lvl3pPr>
            <a:lvl4pPr marL="1371600" lvl="3" indent="0" algn="ctr">
              <a:buNone/>
              <a:defRPr sz="3400"/>
            </a:lvl4pPr>
            <a:lvl5pPr marL="1828800" lvl="4" indent="0" algn="ctr">
              <a:buNone/>
              <a:defRPr sz="3400"/>
            </a:lvl5pPr>
          </a:lstStyle>
          <a:p>
            <a:pPr lvl="0" fontAlgn="base"/>
            <a:r>
              <a:rPr lang="zh-CN" altLang="en-US" strike="noStrike" noProof="1" dirty="0"/>
              <a:t>单击此处编辑母版副标题样式</a:t>
            </a:r>
            <a:endParaRPr lang="zh-CN" altLang="en-US" strike="noStrike" noProof="1" dirty="0"/>
          </a:p>
        </p:txBody>
      </p:sp>
      <p:sp>
        <p:nvSpPr>
          <p:cNvPr id="15376" name="日期占位符 15375"/>
          <p:cNvSpPr>
            <a:spLocks noGrp="1"/>
          </p:cNvSpPr>
          <p:nvPr>
            <p:ph type="dt" sz="half" idx="2"/>
          </p:nvPr>
        </p:nvSpPr>
        <p:spPr>
          <a:xfrm>
            <a:off x="457200" y="6248400"/>
            <a:ext cx="2133600" cy="457200"/>
          </a:xfrm>
          <a:prstGeom prst="rect">
            <a:avLst/>
          </a:prstGeom>
          <a:noFill/>
          <a:ln w="9525">
            <a:noFill/>
          </a:ln>
        </p:spPr>
        <p:txBody>
          <a:bodyPr anchor="b"/>
          <a:lstStyle>
            <a:lvl1pPr>
              <a:defRPr sz="1200"/>
            </a:lvl1pPr>
          </a:lstStyle>
          <a:p>
            <a:pPr fontAlgn="base"/>
            <a:endParaRPr lang="zh-CN" altLang="en-US" strike="noStrike" noProof="1" dirty="0">
              <a:latin typeface="Arial" panose="020B0604020202020204" pitchFamily="34" charset="0"/>
            </a:endParaRPr>
          </a:p>
        </p:txBody>
      </p:sp>
      <p:sp>
        <p:nvSpPr>
          <p:cNvPr id="15377" name="页脚占位符 15376"/>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fontAlgn="base"/>
            <a:endParaRPr lang="zh-CN" altLang="en-US" strike="noStrike" noProof="1" dirty="0">
              <a:latin typeface="Arial" panose="020B0604020202020204" pitchFamily="34" charset="0"/>
            </a:endParaRPr>
          </a:p>
        </p:txBody>
      </p:sp>
      <p:sp>
        <p:nvSpPr>
          <p:cNvPr id="15378" name="灯片编号占位符 15377"/>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p:blinds dir="vert"/>
  </p:transition>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页脚占位符 6"/>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8" name="灯片编号占位符 7"/>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9" name="日期占位符 8"/>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页脚占位符 2"/>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日期占位符 4"/>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57200"/>
            <a:ext cx="6052930" cy="5410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8194" name="组合 15361"/>
          <p:cNvGrpSpPr/>
          <p:nvPr/>
        </p:nvGrpSpPr>
        <p:grpSpPr>
          <a:xfrm>
            <a:off x="0" y="0"/>
            <a:ext cx="9144000" cy="6858000"/>
            <a:chOff x="0" y="0"/>
            <a:chExt cx="5760" cy="4320"/>
          </a:xfrm>
        </p:grpSpPr>
        <p:sp>
          <p:nvSpPr>
            <p:cNvPr id="8195" name="矩形 15362"/>
            <p:cNvSpPr/>
            <p:nvPr/>
          </p:nvSpPr>
          <p:spPr>
            <a:xfrm>
              <a:off x="0" y="0"/>
              <a:ext cx="2208" cy="4320"/>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8196" name="矩形 15363"/>
            <p:cNvSpPr/>
            <p:nvPr/>
          </p:nvSpPr>
          <p:spPr>
            <a:xfrm>
              <a:off x="1081" y="1065"/>
              <a:ext cx="4679" cy="1596"/>
            </a:xfrm>
            <a:prstGeom prst="rect">
              <a:avLst/>
            </a:prstGeom>
            <a:solidFill>
              <a:schemeClr val="bg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grpSp>
          <p:nvGrpSpPr>
            <p:cNvPr id="8197" name="组合 15364"/>
            <p:cNvGrpSpPr/>
            <p:nvPr/>
          </p:nvGrpSpPr>
          <p:grpSpPr>
            <a:xfrm>
              <a:off x="0" y="672"/>
              <a:ext cx="1806" cy="1989"/>
              <a:chOff x="0" y="672"/>
              <a:chExt cx="1806" cy="1989"/>
            </a:xfrm>
          </p:grpSpPr>
          <p:sp>
            <p:nvSpPr>
              <p:cNvPr id="8198" name="矩形 15365"/>
              <p:cNvSpPr/>
              <p:nvPr userDrawn="1"/>
            </p:nvSpPr>
            <p:spPr>
              <a:xfrm>
                <a:off x="361" y="2257"/>
                <a:ext cx="363" cy="404"/>
              </a:xfrm>
              <a:prstGeom prst="rect">
                <a:avLst/>
              </a:prstGeom>
              <a:solidFill>
                <a:schemeClr val="accent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8199" name="矩形 15366"/>
              <p:cNvSpPr/>
              <p:nvPr userDrawn="1"/>
            </p:nvSpPr>
            <p:spPr>
              <a:xfrm>
                <a:off x="1081" y="1065"/>
                <a:ext cx="362" cy="405"/>
              </a:xfrm>
              <a:prstGeom prst="rect">
                <a:avLst/>
              </a:prstGeom>
              <a:solidFill>
                <a:schemeClr val="folHlink"/>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8200" name="矩形 15367"/>
              <p:cNvSpPr/>
              <p:nvPr userDrawn="1"/>
            </p:nvSpPr>
            <p:spPr>
              <a:xfrm>
                <a:off x="1437" y="672"/>
                <a:ext cx="369" cy="400"/>
              </a:xfrm>
              <a:prstGeom prst="rect">
                <a:avLst/>
              </a:prstGeom>
              <a:solidFill>
                <a:schemeClr val="folHlink"/>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8201" name="矩形 15368"/>
              <p:cNvSpPr/>
              <p:nvPr userDrawn="1"/>
            </p:nvSpPr>
            <p:spPr>
              <a:xfrm>
                <a:off x="719" y="2257"/>
                <a:ext cx="368" cy="404"/>
              </a:xfrm>
              <a:prstGeom prst="rect">
                <a:avLst/>
              </a:prstGeom>
              <a:solidFill>
                <a:schemeClr val="bg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8202" name="矩形 15369"/>
              <p:cNvSpPr/>
              <p:nvPr userDrawn="1"/>
            </p:nvSpPr>
            <p:spPr>
              <a:xfrm>
                <a:off x="1437" y="1065"/>
                <a:ext cx="369" cy="405"/>
              </a:xfrm>
              <a:prstGeom prst="rect">
                <a:avLst/>
              </a:prstGeom>
              <a:solidFill>
                <a:schemeClr val="accent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8203" name="矩形 15370"/>
              <p:cNvSpPr/>
              <p:nvPr userDrawn="1"/>
            </p:nvSpPr>
            <p:spPr>
              <a:xfrm>
                <a:off x="719" y="1464"/>
                <a:ext cx="368" cy="399"/>
              </a:xfrm>
              <a:prstGeom prst="rect">
                <a:avLst/>
              </a:prstGeom>
              <a:solidFill>
                <a:schemeClr val="folHlink"/>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8204" name="矩形 15371"/>
              <p:cNvSpPr/>
              <p:nvPr userDrawn="1"/>
            </p:nvSpPr>
            <p:spPr>
              <a:xfrm>
                <a:off x="0" y="1464"/>
                <a:ext cx="367" cy="399"/>
              </a:xfrm>
              <a:prstGeom prst="rect">
                <a:avLst/>
              </a:prstGeom>
              <a:solidFill>
                <a:schemeClr val="bg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8205" name="矩形 15372"/>
              <p:cNvSpPr/>
              <p:nvPr userDrawn="1"/>
            </p:nvSpPr>
            <p:spPr>
              <a:xfrm>
                <a:off x="1081" y="1464"/>
                <a:ext cx="362" cy="399"/>
              </a:xfrm>
              <a:prstGeom prst="rect">
                <a:avLst/>
              </a:prstGeom>
              <a:solidFill>
                <a:schemeClr val="accent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8206" name="矩形 15373"/>
              <p:cNvSpPr/>
              <p:nvPr userDrawn="1"/>
            </p:nvSpPr>
            <p:spPr>
              <a:xfrm>
                <a:off x="361" y="1857"/>
                <a:ext cx="363" cy="406"/>
              </a:xfrm>
              <a:prstGeom prst="rect">
                <a:avLst/>
              </a:prstGeom>
              <a:solidFill>
                <a:schemeClr val="folHlink"/>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8207" name="矩形 15374"/>
              <p:cNvSpPr/>
              <p:nvPr userDrawn="1"/>
            </p:nvSpPr>
            <p:spPr>
              <a:xfrm>
                <a:off x="719" y="1857"/>
                <a:ext cx="368" cy="406"/>
              </a:xfrm>
              <a:prstGeom prst="rect">
                <a:avLst/>
              </a:prstGeom>
              <a:solidFill>
                <a:schemeClr val="accent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grpSp>
      </p:grpSp>
      <p:sp>
        <p:nvSpPr>
          <p:cNvPr id="15379" name="标题 15378"/>
          <p:cNvSpPr>
            <a:spLocks noGrp="1"/>
          </p:cNvSpPr>
          <p:nvPr>
            <p:ph type="ctrTitle"/>
          </p:nvPr>
        </p:nvSpPr>
        <p:spPr>
          <a:xfrm>
            <a:off x="2971800" y="1828800"/>
            <a:ext cx="6019800" cy="2209800"/>
          </a:xfrm>
          <a:prstGeom prst="rect">
            <a:avLst/>
          </a:prstGeom>
          <a:noFill/>
          <a:ln w="9525">
            <a:noFill/>
          </a:ln>
        </p:spPr>
        <p:txBody>
          <a:bodyPr anchor="ctr"/>
          <a:lstStyle>
            <a:lvl1pPr lvl="0">
              <a:defRPr sz="5000">
                <a:solidFill>
                  <a:srgbClr val="FFFFFF"/>
                </a:solidFill>
              </a:defRPr>
            </a:lvl1pPr>
          </a:lstStyle>
          <a:p>
            <a:pPr lvl="0" fontAlgn="base"/>
            <a:r>
              <a:rPr lang="zh-CN" altLang="en-US" strike="noStrike" noProof="1" dirty="0"/>
              <a:t>单击此处编辑母版标题样式</a:t>
            </a:r>
            <a:endParaRPr lang="zh-CN" altLang="en-US" strike="noStrike" noProof="1" dirty="0"/>
          </a:p>
        </p:txBody>
      </p:sp>
      <p:sp>
        <p:nvSpPr>
          <p:cNvPr id="15380" name="副标题 15379"/>
          <p:cNvSpPr>
            <a:spLocks noGrp="1"/>
          </p:cNvSpPr>
          <p:nvPr>
            <p:ph type="subTitle" idx="1"/>
          </p:nvPr>
        </p:nvSpPr>
        <p:spPr>
          <a:xfrm>
            <a:off x="2971800" y="4267200"/>
            <a:ext cx="6019800" cy="1752600"/>
          </a:xfrm>
          <a:prstGeom prst="rect">
            <a:avLst/>
          </a:prstGeom>
          <a:noFill/>
          <a:ln w="9525">
            <a:noFill/>
          </a:ln>
        </p:spPr>
        <p:txBody>
          <a:bodyPr anchor="t"/>
          <a:lstStyle>
            <a:lvl1pPr marL="0" lvl="0" indent="0">
              <a:buNone/>
              <a:defRPr sz="3400"/>
            </a:lvl1pPr>
            <a:lvl2pPr marL="457200" lvl="1" indent="0" algn="ctr">
              <a:buNone/>
              <a:defRPr sz="3400"/>
            </a:lvl2pPr>
            <a:lvl3pPr marL="914400" lvl="2" indent="0" algn="ctr">
              <a:buNone/>
              <a:defRPr sz="3400"/>
            </a:lvl3pPr>
            <a:lvl4pPr marL="1371600" lvl="3" indent="0" algn="ctr">
              <a:buNone/>
              <a:defRPr sz="3400"/>
            </a:lvl4pPr>
            <a:lvl5pPr marL="1828800" lvl="4" indent="0" algn="ctr">
              <a:buNone/>
              <a:defRPr sz="3400"/>
            </a:lvl5pPr>
          </a:lstStyle>
          <a:p>
            <a:pPr lvl="0" fontAlgn="base"/>
            <a:r>
              <a:rPr lang="zh-CN" altLang="en-US" strike="noStrike" noProof="1" dirty="0"/>
              <a:t>单击此处编辑母版副标题样式</a:t>
            </a:r>
            <a:endParaRPr lang="zh-CN" altLang="en-US" strike="noStrike" noProof="1" dirty="0"/>
          </a:p>
        </p:txBody>
      </p:sp>
      <p:sp>
        <p:nvSpPr>
          <p:cNvPr id="15376" name="日期占位符 15375"/>
          <p:cNvSpPr>
            <a:spLocks noGrp="1"/>
          </p:cNvSpPr>
          <p:nvPr>
            <p:ph type="dt" sz="half" idx="2"/>
          </p:nvPr>
        </p:nvSpPr>
        <p:spPr>
          <a:xfrm>
            <a:off x="457200" y="6248400"/>
            <a:ext cx="2133600" cy="457200"/>
          </a:xfrm>
          <a:prstGeom prst="rect">
            <a:avLst/>
          </a:prstGeom>
          <a:noFill/>
          <a:ln w="9525">
            <a:noFill/>
          </a:ln>
        </p:spPr>
        <p:txBody>
          <a:bodyPr anchor="b"/>
          <a:lstStyle>
            <a:lvl1pPr>
              <a:defRPr sz="1200"/>
            </a:lvl1pPr>
          </a:lstStyle>
          <a:p>
            <a:pPr fontAlgn="base"/>
            <a:endParaRPr lang="zh-CN" altLang="en-US" strike="noStrike" noProof="1" dirty="0">
              <a:latin typeface="Arial" panose="020B0604020202020204" pitchFamily="34" charset="0"/>
            </a:endParaRPr>
          </a:p>
        </p:txBody>
      </p:sp>
      <p:sp>
        <p:nvSpPr>
          <p:cNvPr id="15377" name="页脚占位符 15376"/>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fontAlgn="base"/>
            <a:endParaRPr lang="zh-CN" altLang="en-US" strike="noStrike" noProof="1" dirty="0">
              <a:latin typeface="Arial" panose="020B0604020202020204" pitchFamily="34" charset="0"/>
            </a:endParaRPr>
          </a:p>
        </p:txBody>
      </p:sp>
      <p:sp>
        <p:nvSpPr>
          <p:cNvPr id="15378" name="灯片编号占位符 15377"/>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p:blinds dir="vert"/>
  </p:transition>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页脚占位符 6"/>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8" name="灯片编号占位符 7"/>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9" name="日期占位符 8"/>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页脚占位符 2"/>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日期占位符 4"/>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57200"/>
            <a:ext cx="6052930" cy="5410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9218" name="组合 15361"/>
          <p:cNvGrpSpPr/>
          <p:nvPr/>
        </p:nvGrpSpPr>
        <p:grpSpPr>
          <a:xfrm>
            <a:off x="0" y="0"/>
            <a:ext cx="9144000" cy="6858000"/>
            <a:chOff x="0" y="0"/>
            <a:chExt cx="5760" cy="4320"/>
          </a:xfrm>
        </p:grpSpPr>
        <p:sp>
          <p:nvSpPr>
            <p:cNvPr id="9219" name="矩形 15362"/>
            <p:cNvSpPr/>
            <p:nvPr/>
          </p:nvSpPr>
          <p:spPr>
            <a:xfrm>
              <a:off x="0" y="0"/>
              <a:ext cx="2208" cy="4320"/>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9220" name="矩形 15363"/>
            <p:cNvSpPr/>
            <p:nvPr/>
          </p:nvSpPr>
          <p:spPr>
            <a:xfrm>
              <a:off x="1081" y="1065"/>
              <a:ext cx="4679" cy="1596"/>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nvGrpSpPr>
            <p:cNvPr id="9221" name="组合 15364"/>
            <p:cNvGrpSpPr/>
            <p:nvPr/>
          </p:nvGrpSpPr>
          <p:grpSpPr>
            <a:xfrm>
              <a:off x="0" y="672"/>
              <a:ext cx="1806" cy="1989"/>
              <a:chOff x="0" y="672"/>
              <a:chExt cx="1806" cy="1989"/>
            </a:xfrm>
          </p:grpSpPr>
          <p:sp>
            <p:nvSpPr>
              <p:cNvPr id="9222" name="矩形 15365"/>
              <p:cNvSpPr/>
              <p:nvPr userDrawn="1"/>
            </p:nvSpPr>
            <p:spPr>
              <a:xfrm>
                <a:off x="361" y="2257"/>
                <a:ext cx="363" cy="404"/>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9223" name="矩形 15366"/>
              <p:cNvSpPr/>
              <p:nvPr userDrawn="1"/>
            </p:nvSpPr>
            <p:spPr>
              <a:xfrm>
                <a:off x="1081" y="1065"/>
                <a:ext cx="362" cy="405"/>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9224" name="矩形 15367"/>
              <p:cNvSpPr/>
              <p:nvPr userDrawn="1"/>
            </p:nvSpPr>
            <p:spPr>
              <a:xfrm>
                <a:off x="1437" y="672"/>
                <a:ext cx="369" cy="400"/>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9225" name="矩形 15368"/>
              <p:cNvSpPr/>
              <p:nvPr userDrawn="1"/>
            </p:nvSpPr>
            <p:spPr>
              <a:xfrm>
                <a:off x="719" y="2257"/>
                <a:ext cx="368" cy="404"/>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9226" name="矩形 15369"/>
              <p:cNvSpPr/>
              <p:nvPr userDrawn="1"/>
            </p:nvSpPr>
            <p:spPr>
              <a:xfrm>
                <a:off x="1437" y="1065"/>
                <a:ext cx="369" cy="405"/>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9227" name="矩形 15370"/>
              <p:cNvSpPr/>
              <p:nvPr userDrawn="1"/>
            </p:nvSpPr>
            <p:spPr>
              <a:xfrm>
                <a:off x="719" y="1464"/>
                <a:ext cx="368" cy="399"/>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9228" name="矩形 15371"/>
              <p:cNvSpPr/>
              <p:nvPr userDrawn="1"/>
            </p:nvSpPr>
            <p:spPr>
              <a:xfrm>
                <a:off x="0" y="1464"/>
                <a:ext cx="367" cy="399"/>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9229" name="矩形 15372"/>
              <p:cNvSpPr/>
              <p:nvPr userDrawn="1"/>
            </p:nvSpPr>
            <p:spPr>
              <a:xfrm>
                <a:off x="1081" y="1464"/>
                <a:ext cx="362" cy="399"/>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9230" name="矩形 15373"/>
              <p:cNvSpPr/>
              <p:nvPr userDrawn="1"/>
            </p:nvSpPr>
            <p:spPr>
              <a:xfrm>
                <a:off x="361" y="1857"/>
                <a:ext cx="363" cy="406"/>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9231" name="矩形 15374"/>
              <p:cNvSpPr/>
              <p:nvPr userDrawn="1"/>
            </p:nvSpPr>
            <p:spPr>
              <a:xfrm>
                <a:off x="719" y="1857"/>
                <a:ext cx="368" cy="406"/>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grpSp>
      <p:sp>
        <p:nvSpPr>
          <p:cNvPr id="15379" name="标题 15378"/>
          <p:cNvSpPr>
            <a:spLocks noGrp="1"/>
          </p:cNvSpPr>
          <p:nvPr>
            <p:ph type="ctrTitle"/>
          </p:nvPr>
        </p:nvSpPr>
        <p:spPr>
          <a:xfrm>
            <a:off x="2971800" y="1828800"/>
            <a:ext cx="6019800" cy="2209800"/>
          </a:xfrm>
          <a:prstGeom prst="rect">
            <a:avLst/>
          </a:prstGeom>
          <a:noFill/>
          <a:ln w="9525">
            <a:noFill/>
          </a:ln>
        </p:spPr>
        <p:txBody>
          <a:bodyPr anchor="ctr"/>
          <a:lstStyle>
            <a:lvl1pPr lvl="0">
              <a:defRPr sz="5000">
                <a:solidFill>
                  <a:srgbClr val="FFFFFF"/>
                </a:solidFill>
              </a:defRPr>
            </a:lvl1pPr>
          </a:lstStyle>
          <a:p>
            <a:pPr lvl="0" fontAlgn="base"/>
            <a:r>
              <a:rPr lang="zh-CN" altLang="en-US" strike="noStrike" noProof="1" dirty="0"/>
              <a:t>单击此处编辑母版标题样式</a:t>
            </a:r>
            <a:endParaRPr lang="zh-CN" altLang="en-US" strike="noStrike" noProof="1" dirty="0"/>
          </a:p>
        </p:txBody>
      </p:sp>
      <p:sp>
        <p:nvSpPr>
          <p:cNvPr id="15380" name="副标题 15379"/>
          <p:cNvSpPr>
            <a:spLocks noGrp="1"/>
          </p:cNvSpPr>
          <p:nvPr>
            <p:ph type="subTitle" idx="1"/>
          </p:nvPr>
        </p:nvSpPr>
        <p:spPr>
          <a:xfrm>
            <a:off x="2971800" y="4267200"/>
            <a:ext cx="6019800" cy="1752600"/>
          </a:xfrm>
          <a:prstGeom prst="rect">
            <a:avLst/>
          </a:prstGeom>
          <a:noFill/>
          <a:ln w="9525">
            <a:noFill/>
          </a:ln>
        </p:spPr>
        <p:txBody>
          <a:bodyPr anchor="t"/>
          <a:lstStyle>
            <a:lvl1pPr marL="0" lvl="0" indent="0">
              <a:buNone/>
              <a:defRPr sz="3400"/>
            </a:lvl1pPr>
            <a:lvl2pPr marL="457200" lvl="1" indent="0" algn="ctr">
              <a:buNone/>
              <a:defRPr sz="3400"/>
            </a:lvl2pPr>
            <a:lvl3pPr marL="914400" lvl="2" indent="0" algn="ctr">
              <a:buNone/>
              <a:defRPr sz="3400"/>
            </a:lvl3pPr>
            <a:lvl4pPr marL="1371600" lvl="3" indent="0" algn="ctr">
              <a:buNone/>
              <a:defRPr sz="3400"/>
            </a:lvl4pPr>
            <a:lvl5pPr marL="1828800" lvl="4" indent="0" algn="ctr">
              <a:buNone/>
              <a:defRPr sz="3400"/>
            </a:lvl5pPr>
          </a:lstStyle>
          <a:p>
            <a:pPr lvl="0" fontAlgn="base"/>
            <a:r>
              <a:rPr lang="zh-CN" altLang="en-US" strike="noStrike" noProof="1" dirty="0"/>
              <a:t>单击此处编辑母版副标题样式</a:t>
            </a:r>
            <a:endParaRPr lang="zh-CN" altLang="en-US" strike="noStrike" noProof="1" dirty="0"/>
          </a:p>
        </p:txBody>
      </p:sp>
      <p:sp>
        <p:nvSpPr>
          <p:cNvPr id="15376" name="日期占位符 15375"/>
          <p:cNvSpPr>
            <a:spLocks noGrp="1"/>
          </p:cNvSpPr>
          <p:nvPr>
            <p:ph type="dt" sz="half" idx="2"/>
          </p:nvPr>
        </p:nvSpPr>
        <p:spPr>
          <a:xfrm>
            <a:off x="457200" y="6248400"/>
            <a:ext cx="2133600" cy="457200"/>
          </a:xfrm>
          <a:prstGeom prst="rect">
            <a:avLst/>
          </a:prstGeom>
          <a:noFill/>
          <a:ln w="9525">
            <a:noFill/>
          </a:ln>
        </p:spPr>
        <p:txBody>
          <a:bodyPr anchor="b"/>
          <a:lstStyle>
            <a:lvl1pPr>
              <a:defRPr sz="1200"/>
            </a:lvl1pPr>
          </a:lstStyle>
          <a:p>
            <a:pPr fontAlgn="base"/>
            <a:endParaRPr lang="zh-CN" altLang="en-US" strike="noStrike" noProof="1" dirty="0">
              <a:latin typeface="Arial" panose="020B0604020202020204" pitchFamily="34" charset="0"/>
            </a:endParaRPr>
          </a:p>
        </p:txBody>
      </p:sp>
      <p:sp>
        <p:nvSpPr>
          <p:cNvPr id="15377" name="页脚占位符 15376"/>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fontAlgn="base"/>
            <a:endParaRPr lang="zh-CN" altLang="en-US" strike="noStrike" noProof="1" dirty="0">
              <a:latin typeface="Arial" panose="020B0604020202020204" pitchFamily="34" charset="0"/>
            </a:endParaRPr>
          </a:p>
        </p:txBody>
      </p:sp>
      <p:sp>
        <p:nvSpPr>
          <p:cNvPr id="15378" name="灯片编号占位符 15377"/>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p:blinds dir="vert"/>
  </p:transition>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页脚占位符 6"/>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8" name="灯片编号占位符 7"/>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9" name="日期占位符 8"/>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页脚占位符 2"/>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日期占位符 4"/>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页脚占位符 6"/>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8" name="灯片编号占位符 7"/>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9" name="日期占位符 8"/>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57200"/>
            <a:ext cx="6052930" cy="5410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076354"/>
        </a:solidFill>
        <a:effectLst/>
      </p:bgPr>
    </p:bg>
    <p:spTree>
      <p:nvGrpSpPr>
        <p:cNvPr id="1" name=""/>
        <p:cNvGrpSpPr/>
        <p:nvPr/>
      </p:nvGrpSpPr>
      <p:grpSpPr>
        <a:xfrm>
          <a:off x="0" y="0"/>
          <a:ext cx="0" cy="0"/>
          <a:chOff x="0" y="0"/>
          <a:chExt cx="0" cy="0"/>
        </a:xfrm>
      </p:grpSpPr>
      <p:pic>
        <p:nvPicPr>
          <p:cNvPr id="10252"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90487"/>
            <a:ext cx="9299575" cy="7023100"/>
          </a:xfrm>
          <a:prstGeom prst="rect">
            <a:avLst/>
          </a:prstGeom>
          <a:noFill/>
          <a:ln w="9525">
            <a:noFill/>
          </a:ln>
        </p:spPr>
      </p:pic>
      <p:pic>
        <p:nvPicPr>
          <p:cNvPr id="10253" name="图片 7"/>
          <p:cNvPicPr>
            <a:picLocks noChangeAspect="1"/>
          </p:cNvPicPr>
          <p:nvPr userDrawn="1"/>
        </p:nvPicPr>
        <p:blipFill>
          <a:blip r:embed="rId3"/>
          <a:stretch>
            <a:fillRect/>
          </a:stretch>
        </p:blipFill>
        <p:spPr>
          <a:xfrm>
            <a:off x="7831138" y="298450"/>
            <a:ext cx="1023937" cy="1162050"/>
          </a:xfrm>
          <a:prstGeom prst="rect">
            <a:avLst/>
          </a:prstGeom>
          <a:noFill/>
          <a:ln w="9525">
            <a:noFill/>
          </a:ln>
        </p:spPr>
      </p:pic>
      <p:sp>
        <p:nvSpPr>
          <p:cNvPr id="4" name="内容占位符 8"/>
          <p:cNvSpPr>
            <a:spLocks noGrp="1"/>
          </p:cNvSpPr>
          <p:nvPr>
            <p:ph sz="quarter" idx="10"/>
          </p:nvPr>
        </p:nvSpPr>
        <p:spPr>
          <a:xfrm>
            <a:off x="385763" y="863599"/>
            <a:ext cx="6632575" cy="5372100"/>
          </a:xfrm>
        </p:spPr>
        <p:txBody>
          <a:bodyPr/>
          <a:lstStyle>
            <a:lvl1pPr marL="0" indent="467995" eaLnBrk="1" hangingPunct="1">
              <a:lnSpc>
                <a:spcPct val="140000"/>
              </a:lnSpc>
              <a:spcBef>
                <a:spcPts val="0"/>
              </a:spcBef>
              <a:buNone/>
              <a:defRPr sz="1800">
                <a:solidFill>
                  <a:schemeClr val="bg1"/>
                </a:solidFill>
                <a:latin typeface="微软雅黑" panose="020B0503020204020204" charset="-122"/>
                <a:ea typeface="微软雅黑" panose="020B0503020204020204" charset="-122"/>
              </a:defRPr>
            </a:lvl1pPr>
            <a:lvl2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2pPr>
            <a:lvl3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3pPr>
            <a:lvl4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4pPr>
            <a:lvl5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5pPr>
          </a:lstStyle>
          <a:p>
            <a:pPr lvl="0" fontAlgn="base"/>
            <a:r>
              <a:rPr lang="zh-CN" altLang="en-US" strike="noStrike" noProof="1" dirty="0" smtClean="0"/>
              <a:t>单击此处编辑母版文本样式</a:t>
            </a:r>
            <a:endParaRPr lang="zh-CN" altLang="en-US" strike="noStrike" noProof="1" dirty="0" smtClean="0"/>
          </a:p>
        </p:txBody>
      </p:sp>
      <p:sp>
        <p:nvSpPr>
          <p:cNvPr id="2" name="日期占位符 1"/>
          <p:cNvSpPr>
            <a:spLocks noGrp="1"/>
          </p:cNvSpPr>
          <p:nvPr>
            <p:ph type="dt" sz="half" idx="11"/>
          </p:nvPr>
        </p:nvSpPr>
        <p:spPr>
          <a:xfrm>
            <a:off x="457200" y="6245225"/>
            <a:ext cx="2133600" cy="476250"/>
          </a:xfrm>
          <a:prstGeom prst="rect">
            <a:avLst/>
          </a:prstGeom>
          <a:noFill/>
          <a:ln w="9525">
            <a:noFill/>
          </a:ln>
        </p:spPr>
        <p:txBody>
          <a:bodyPr anchor="b"/>
          <a:p>
            <a:pPr marL="0" marR="0" lvl="0" indent="0" algn="l" defTabSz="685800" rtl="0" eaLnBrk="1" fontAlgn="auto" latinLnBrk="0" hangingPunct="1">
              <a:lnSpc>
                <a:spcPct val="100000"/>
              </a:lnSpc>
              <a:spcBef>
                <a:spcPts val="0"/>
              </a:spcBef>
              <a:spcAft>
                <a:spcPts val="0"/>
              </a:spcAft>
              <a:buClrTx/>
              <a:buSzTx/>
              <a:buFontTx/>
              <a:buNone/>
              <a:defRPr/>
            </a:pPr>
            <a:fld id="{751400EB-4AE6-4402-9A11-ED75F6E17962}"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2"/>
          </p:nvPr>
        </p:nvSpPr>
        <p:spPr>
          <a:xfrm>
            <a:off x="3124200" y="6248400"/>
            <a:ext cx="2895600" cy="457200"/>
          </a:xfrm>
          <a:prstGeom prst="rect">
            <a:avLst/>
          </a:prstGeom>
          <a:noFill/>
          <a:ln w="9525">
            <a:noFill/>
          </a:ln>
        </p:spPr>
        <p:txBody>
          <a:bodyPr anchor="b"/>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3"/>
          </p:nvPr>
        </p:nvSpPr>
        <p:spPr>
          <a:xfrm>
            <a:off x="6553200" y="6248400"/>
            <a:ext cx="2133600" cy="457200"/>
          </a:xfrm>
          <a:prstGeom prst="rect">
            <a:avLst/>
          </a:prstGeom>
          <a:noFill/>
          <a:ln w="9525">
            <a:noFill/>
          </a:ln>
        </p:spPr>
        <p:txBody>
          <a:bodyPr anchor="b"/>
          <a:p>
            <a:pPr lvl="0" eaLnBrk="1" fontAlgn="base" hangingPunct="1">
              <a:buNone/>
            </a:pPr>
            <a:fld id="{9A0DB2DC-4C9A-4742-B13C-FB6460FD3503}" type="slidenum">
              <a:rPr lang="zh-CN" altLang="en-US" strike="noStrike" noProof="1" dirty="0">
                <a:latin typeface="Nexa Light" pitchFamily="50" charset="0"/>
                <a:ea typeface="宋体" panose="02010600030101010101" pitchFamily="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5122" name="组合 15361"/>
          <p:cNvGrpSpPr/>
          <p:nvPr/>
        </p:nvGrpSpPr>
        <p:grpSpPr>
          <a:xfrm>
            <a:off x="0" y="0"/>
            <a:ext cx="9144000" cy="6858000"/>
            <a:chOff x="0" y="0"/>
            <a:chExt cx="5760" cy="4320"/>
          </a:xfrm>
        </p:grpSpPr>
        <p:sp>
          <p:nvSpPr>
            <p:cNvPr id="5123" name="矩形 15362"/>
            <p:cNvSpPr/>
            <p:nvPr/>
          </p:nvSpPr>
          <p:spPr>
            <a:xfrm>
              <a:off x="0" y="0"/>
              <a:ext cx="2208" cy="4320"/>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5124" name="矩形 15363"/>
            <p:cNvSpPr/>
            <p:nvPr/>
          </p:nvSpPr>
          <p:spPr>
            <a:xfrm>
              <a:off x="1081" y="1065"/>
              <a:ext cx="4679" cy="1596"/>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nvGrpSpPr>
            <p:cNvPr id="5125" name="组合 15364"/>
            <p:cNvGrpSpPr/>
            <p:nvPr/>
          </p:nvGrpSpPr>
          <p:grpSpPr>
            <a:xfrm>
              <a:off x="0" y="672"/>
              <a:ext cx="1806" cy="1989"/>
              <a:chOff x="0" y="672"/>
              <a:chExt cx="1806" cy="1989"/>
            </a:xfrm>
          </p:grpSpPr>
          <p:sp>
            <p:nvSpPr>
              <p:cNvPr id="5126" name="矩形 15365"/>
              <p:cNvSpPr/>
              <p:nvPr userDrawn="1"/>
            </p:nvSpPr>
            <p:spPr>
              <a:xfrm>
                <a:off x="361" y="2257"/>
                <a:ext cx="363" cy="404"/>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27" name="矩形 15366"/>
              <p:cNvSpPr/>
              <p:nvPr userDrawn="1"/>
            </p:nvSpPr>
            <p:spPr>
              <a:xfrm>
                <a:off x="1081" y="1065"/>
                <a:ext cx="362" cy="405"/>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28" name="矩形 15367"/>
              <p:cNvSpPr/>
              <p:nvPr userDrawn="1"/>
            </p:nvSpPr>
            <p:spPr>
              <a:xfrm>
                <a:off x="1437" y="672"/>
                <a:ext cx="369" cy="400"/>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29" name="矩形 15368"/>
              <p:cNvSpPr/>
              <p:nvPr userDrawn="1"/>
            </p:nvSpPr>
            <p:spPr>
              <a:xfrm>
                <a:off x="719" y="2257"/>
                <a:ext cx="368" cy="404"/>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0" name="矩形 15369"/>
              <p:cNvSpPr/>
              <p:nvPr userDrawn="1"/>
            </p:nvSpPr>
            <p:spPr>
              <a:xfrm>
                <a:off x="1437" y="1065"/>
                <a:ext cx="369" cy="405"/>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1" name="矩形 15370"/>
              <p:cNvSpPr/>
              <p:nvPr userDrawn="1"/>
            </p:nvSpPr>
            <p:spPr>
              <a:xfrm>
                <a:off x="719" y="1464"/>
                <a:ext cx="368" cy="399"/>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2" name="矩形 15371"/>
              <p:cNvSpPr/>
              <p:nvPr userDrawn="1"/>
            </p:nvSpPr>
            <p:spPr>
              <a:xfrm>
                <a:off x="0" y="1464"/>
                <a:ext cx="367" cy="399"/>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3" name="矩形 15372"/>
              <p:cNvSpPr/>
              <p:nvPr userDrawn="1"/>
            </p:nvSpPr>
            <p:spPr>
              <a:xfrm>
                <a:off x="1081" y="1464"/>
                <a:ext cx="362" cy="399"/>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4" name="矩形 15373"/>
              <p:cNvSpPr/>
              <p:nvPr userDrawn="1"/>
            </p:nvSpPr>
            <p:spPr>
              <a:xfrm>
                <a:off x="361" y="1857"/>
                <a:ext cx="363" cy="406"/>
              </a:xfrm>
              <a:prstGeom prst="rect">
                <a:avLst/>
              </a:prstGeom>
              <a:solidFill>
                <a:schemeClr val="folHlink"/>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5135" name="矩形 15374"/>
              <p:cNvSpPr/>
              <p:nvPr userDrawn="1"/>
            </p:nvSpPr>
            <p:spPr>
              <a:xfrm>
                <a:off x="719" y="1857"/>
                <a:ext cx="368" cy="406"/>
              </a:xfrm>
              <a:prstGeom prst="rect">
                <a:avLst/>
              </a:prstGeom>
              <a:solidFill>
                <a:schemeClr val="accent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grpSp>
      </p:grpSp>
      <p:sp>
        <p:nvSpPr>
          <p:cNvPr id="15379" name="标题 15378"/>
          <p:cNvSpPr>
            <a:spLocks noGrp="1"/>
          </p:cNvSpPr>
          <p:nvPr>
            <p:ph type="ctrTitle"/>
          </p:nvPr>
        </p:nvSpPr>
        <p:spPr>
          <a:xfrm>
            <a:off x="2971800" y="1828800"/>
            <a:ext cx="6019800" cy="2209800"/>
          </a:xfrm>
          <a:prstGeom prst="rect">
            <a:avLst/>
          </a:prstGeom>
          <a:noFill/>
          <a:ln w="9525">
            <a:noFill/>
          </a:ln>
        </p:spPr>
        <p:txBody>
          <a:bodyPr anchor="ctr"/>
          <a:lstStyle>
            <a:lvl1pPr lvl="0">
              <a:defRPr sz="5000">
                <a:solidFill>
                  <a:srgbClr val="FFFFFF"/>
                </a:solidFill>
              </a:defRPr>
            </a:lvl1pPr>
          </a:lstStyle>
          <a:p>
            <a:pPr lvl="0" fontAlgn="base"/>
            <a:r>
              <a:rPr lang="zh-CN" altLang="en-US" strike="noStrike" noProof="1" dirty="0"/>
              <a:t>单击此处编辑母版标题样式</a:t>
            </a:r>
            <a:endParaRPr lang="zh-CN" altLang="en-US" strike="noStrike" noProof="1" dirty="0"/>
          </a:p>
        </p:txBody>
      </p:sp>
      <p:sp>
        <p:nvSpPr>
          <p:cNvPr id="15380" name="副标题 15379"/>
          <p:cNvSpPr>
            <a:spLocks noGrp="1"/>
          </p:cNvSpPr>
          <p:nvPr>
            <p:ph type="subTitle" idx="1"/>
          </p:nvPr>
        </p:nvSpPr>
        <p:spPr>
          <a:xfrm>
            <a:off x="2971800" y="4267200"/>
            <a:ext cx="6019800" cy="1752600"/>
          </a:xfrm>
          <a:prstGeom prst="rect">
            <a:avLst/>
          </a:prstGeom>
          <a:noFill/>
          <a:ln w="9525">
            <a:noFill/>
          </a:ln>
        </p:spPr>
        <p:txBody>
          <a:bodyPr anchor="t"/>
          <a:lstStyle>
            <a:lvl1pPr marL="0" lvl="0" indent="0">
              <a:buNone/>
              <a:defRPr sz="3400"/>
            </a:lvl1pPr>
            <a:lvl2pPr marL="457200" lvl="1" indent="0" algn="ctr">
              <a:buNone/>
              <a:defRPr sz="3400"/>
            </a:lvl2pPr>
            <a:lvl3pPr marL="914400" lvl="2" indent="0" algn="ctr">
              <a:buNone/>
              <a:defRPr sz="3400"/>
            </a:lvl3pPr>
            <a:lvl4pPr marL="1371600" lvl="3" indent="0" algn="ctr">
              <a:buNone/>
              <a:defRPr sz="3400"/>
            </a:lvl4pPr>
            <a:lvl5pPr marL="1828800" lvl="4" indent="0" algn="ctr">
              <a:buNone/>
              <a:defRPr sz="3400"/>
            </a:lvl5pPr>
          </a:lstStyle>
          <a:p>
            <a:pPr lvl="0" fontAlgn="base"/>
            <a:r>
              <a:rPr lang="zh-CN" altLang="en-US" strike="noStrike" noProof="1" dirty="0"/>
              <a:t>单击此处编辑母版副标题样式</a:t>
            </a:r>
            <a:endParaRPr lang="zh-CN" altLang="en-US" strike="noStrike" noProof="1" dirty="0"/>
          </a:p>
        </p:txBody>
      </p:sp>
      <p:sp>
        <p:nvSpPr>
          <p:cNvPr id="15376" name="日期占位符 15375"/>
          <p:cNvSpPr>
            <a:spLocks noGrp="1"/>
          </p:cNvSpPr>
          <p:nvPr>
            <p:ph type="dt" sz="half" idx="2"/>
          </p:nvPr>
        </p:nvSpPr>
        <p:spPr>
          <a:xfrm>
            <a:off x="457200" y="6248400"/>
            <a:ext cx="2133600" cy="457200"/>
          </a:xfrm>
          <a:prstGeom prst="rect">
            <a:avLst/>
          </a:prstGeom>
          <a:noFill/>
          <a:ln w="9525">
            <a:noFill/>
          </a:ln>
        </p:spPr>
        <p:txBody>
          <a:bodyPr anchor="b"/>
          <a:lstStyle>
            <a:lvl1pPr>
              <a:defRPr sz="1200"/>
            </a:lvl1pPr>
          </a:lstStyle>
          <a:p>
            <a:pPr fontAlgn="base"/>
            <a:endParaRPr lang="zh-CN" altLang="en-US" strike="noStrike" noProof="1" dirty="0">
              <a:latin typeface="Arial" panose="020B0604020202020204" pitchFamily="34" charset="0"/>
            </a:endParaRPr>
          </a:p>
        </p:txBody>
      </p:sp>
      <p:sp>
        <p:nvSpPr>
          <p:cNvPr id="15377" name="页脚占位符 15376"/>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fontAlgn="base"/>
            <a:endParaRPr lang="zh-CN" altLang="en-US" strike="noStrike" noProof="1" dirty="0">
              <a:latin typeface="Arial" panose="020B0604020202020204" pitchFamily="34" charset="0"/>
            </a:endParaRPr>
          </a:p>
        </p:txBody>
      </p:sp>
      <p:sp>
        <p:nvSpPr>
          <p:cNvPr id="15378" name="灯片编号占位符 15377"/>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p:blinds dir="vert"/>
  </p:transition>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981200"/>
            <a:ext cx="4032504" cy="3886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页脚占位符 6"/>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8" name="灯片编号占位符 7"/>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9" name="日期占位符 8"/>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页脚占位符 2"/>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日期占位符 4"/>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页脚占位符 2"/>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日期占位符 4"/>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57200"/>
            <a:ext cx="6052930" cy="5410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页脚占位符 3"/>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日期占位符 5"/>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076354"/>
        </a:solidFill>
        <a:effectLst/>
      </p:bgPr>
    </p:bg>
    <p:spTree>
      <p:nvGrpSpPr>
        <p:cNvPr id="1" name=""/>
        <p:cNvGrpSpPr/>
        <p:nvPr/>
      </p:nvGrpSpPr>
      <p:grpSpPr>
        <a:xfrm>
          <a:off x="0" y="0"/>
          <a:ext cx="0" cy="0"/>
          <a:chOff x="0" y="0"/>
          <a:chExt cx="0" cy="0"/>
        </a:xfrm>
      </p:grpSpPr>
      <p:pic>
        <p:nvPicPr>
          <p:cNvPr id="6156"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90487"/>
            <a:ext cx="9299575" cy="7023100"/>
          </a:xfrm>
          <a:prstGeom prst="rect">
            <a:avLst/>
          </a:prstGeom>
          <a:noFill/>
          <a:ln w="9525">
            <a:noFill/>
          </a:ln>
        </p:spPr>
      </p:pic>
      <p:pic>
        <p:nvPicPr>
          <p:cNvPr id="6157" name="图片 7"/>
          <p:cNvPicPr>
            <a:picLocks noChangeAspect="1"/>
          </p:cNvPicPr>
          <p:nvPr userDrawn="1"/>
        </p:nvPicPr>
        <p:blipFill>
          <a:blip r:embed="rId3"/>
          <a:stretch>
            <a:fillRect/>
          </a:stretch>
        </p:blipFill>
        <p:spPr>
          <a:xfrm>
            <a:off x="7831138" y="298450"/>
            <a:ext cx="1023937" cy="1162050"/>
          </a:xfrm>
          <a:prstGeom prst="rect">
            <a:avLst/>
          </a:prstGeom>
          <a:noFill/>
          <a:ln w="9525">
            <a:noFill/>
          </a:ln>
        </p:spPr>
      </p:pic>
      <p:sp>
        <p:nvSpPr>
          <p:cNvPr id="4" name="内容占位符 8"/>
          <p:cNvSpPr>
            <a:spLocks noGrp="1"/>
          </p:cNvSpPr>
          <p:nvPr>
            <p:ph sz="quarter" idx="10"/>
          </p:nvPr>
        </p:nvSpPr>
        <p:spPr>
          <a:xfrm>
            <a:off x="385763" y="863599"/>
            <a:ext cx="6632575" cy="5372100"/>
          </a:xfrm>
        </p:spPr>
        <p:txBody>
          <a:bodyPr/>
          <a:lstStyle>
            <a:lvl1pPr marL="0" indent="467995" eaLnBrk="1" hangingPunct="1">
              <a:lnSpc>
                <a:spcPct val="140000"/>
              </a:lnSpc>
              <a:spcBef>
                <a:spcPts val="0"/>
              </a:spcBef>
              <a:buNone/>
              <a:defRPr sz="1800">
                <a:solidFill>
                  <a:schemeClr val="bg1"/>
                </a:solidFill>
                <a:latin typeface="微软雅黑" panose="020B0503020204020204" charset="-122"/>
                <a:ea typeface="微软雅黑" panose="020B0503020204020204" charset="-122"/>
              </a:defRPr>
            </a:lvl1pPr>
            <a:lvl2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2pPr>
            <a:lvl3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3pPr>
            <a:lvl4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4pPr>
            <a:lvl5pPr marL="0" indent="539750" eaLnBrk="1" hangingPunct="1">
              <a:lnSpc>
                <a:spcPct val="150000"/>
              </a:lnSpc>
              <a:spcBef>
                <a:spcPts val="0"/>
              </a:spcBef>
              <a:buNone/>
              <a:defRPr sz="1800">
                <a:solidFill>
                  <a:schemeClr val="bg1"/>
                </a:solidFill>
                <a:latin typeface="微软雅黑" panose="020B0503020204020204" charset="-122"/>
                <a:ea typeface="微软雅黑" panose="020B0503020204020204" charset="-122"/>
              </a:defRPr>
            </a:lvl5pPr>
          </a:lstStyle>
          <a:p>
            <a:pPr lvl="0" fontAlgn="base"/>
            <a:r>
              <a:rPr lang="zh-CN" altLang="en-US" strike="noStrike" noProof="1" dirty="0" smtClean="0"/>
              <a:t>单击此处编辑母版文本样式</a:t>
            </a:r>
            <a:endParaRPr lang="zh-CN" altLang="en-US" strike="noStrike" noProof="1" dirty="0" smtClean="0"/>
          </a:p>
        </p:txBody>
      </p:sp>
      <p:sp>
        <p:nvSpPr>
          <p:cNvPr id="2" name="日期占位符 1"/>
          <p:cNvSpPr>
            <a:spLocks noGrp="1"/>
          </p:cNvSpPr>
          <p:nvPr>
            <p:ph type="dt" sz="half" idx="11"/>
          </p:nvPr>
        </p:nvSpPr>
        <p:spPr>
          <a:xfrm>
            <a:off x="457200" y="6245225"/>
            <a:ext cx="2133600" cy="476250"/>
          </a:xfrm>
          <a:prstGeom prst="rect">
            <a:avLst/>
          </a:prstGeom>
          <a:noFill/>
          <a:ln w="9525">
            <a:noFill/>
          </a:ln>
        </p:spPr>
        <p:txBody>
          <a:bodyPr anchor="b"/>
          <a:p>
            <a:pPr marL="0" marR="0" lvl="0" indent="0" algn="l" defTabSz="685800" rtl="0" eaLnBrk="1" fontAlgn="auto" latinLnBrk="0" hangingPunct="1">
              <a:lnSpc>
                <a:spcPct val="100000"/>
              </a:lnSpc>
              <a:spcBef>
                <a:spcPts val="0"/>
              </a:spcBef>
              <a:spcAft>
                <a:spcPts val="0"/>
              </a:spcAft>
              <a:buClrTx/>
              <a:buSzTx/>
              <a:buFontTx/>
              <a:buNone/>
              <a:defRPr/>
            </a:pPr>
            <a:fld id="{751400EB-4AE6-4402-9A11-ED75F6E17962}"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2"/>
          </p:nvPr>
        </p:nvSpPr>
        <p:spPr>
          <a:xfrm>
            <a:off x="3124200" y="6248400"/>
            <a:ext cx="2895600" cy="457200"/>
          </a:xfrm>
          <a:prstGeom prst="rect">
            <a:avLst/>
          </a:prstGeom>
          <a:noFill/>
          <a:ln w="9525">
            <a:noFill/>
          </a:ln>
        </p:spPr>
        <p:txBody>
          <a:bodyPr anchor="b"/>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3"/>
          </p:nvPr>
        </p:nvSpPr>
        <p:spPr>
          <a:xfrm>
            <a:off x="6553200" y="6248400"/>
            <a:ext cx="2133600" cy="457200"/>
          </a:xfrm>
          <a:prstGeom prst="rect">
            <a:avLst/>
          </a:prstGeom>
          <a:noFill/>
          <a:ln w="9525">
            <a:noFill/>
          </a:ln>
        </p:spPr>
        <p:txBody>
          <a:bodyPr anchor="b"/>
          <a:p>
            <a:pPr lvl="0" eaLnBrk="1" fontAlgn="base" hangingPunct="1">
              <a:buNone/>
            </a:pPr>
            <a:fld id="{9A0DB2DC-4C9A-4742-B13C-FB6460FD3503}" type="slidenum">
              <a:rPr lang="zh-CN" altLang="en-US" strike="noStrike" noProof="1" dirty="0">
                <a:latin typeface="Nexa Light" pitchFamily="50" charset="0"/>
                <a:ea typeface="宋体" panose="02010600030101010101" pitchFamily="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3" name="灯片编号占位符 2"/>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日期占位符 3"/>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页脚占位符 4"/>
          <p:cNvSpPr>
            <a:spLocks noGrp="1"/>
          </p:cNvSpPr>
          <p:nvPr>
            <p:ph type="ftr" sz="quarter" idx="10"/>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1"/>
          </p:nvPr>
        </p:nvSpPr>
        <p:spPr/>
        <p:txBody>
          <a:bodyPr/>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7" name="日期占位符 6"/>
          <p:cNvSpPr>
            <a:spLocks noGrp="1"/>
          </p:cNvSpPr>
          <p:nvPr>
            <p:ph type="dt" sz="half" idx="12"/>
          </p:nvPr>
        </p:nvSpPr>
        <p:spPr/>
        <p:txBody>
          <a:bodyPr/>
          <a:p>
            <a:pPr lvl="0" fontAlgn="base"/>
            <a:endParaRPr lang="zh-CN" altLang="en-US" strike="noStrike" noProof="1" dirty="0">
              <a:latin typeface="Arial" panose="020B0604020202020204" pitchFamily="34" charset="0"/>
            </a:endParaRPr>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3" Type="http://schemas.openxmlformats.org/officeDocument/2006/relationships/theme" Target="../theme/theme2.xml"/><Relationship Id="rId12" Type="http://schemas.openxmlformats.org/officeDocument/2006/relationships/slideLayout" Target="../slideLayouts/slideLayout26.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5.xml"/><Relationship Id="rId8" Type="http://schemas.openxmlformats.org/officeDocument/2006/relationships/slideLayout" Target="../slideLayouts/slideLayout34.xml"/><Relationship Id="rId7" Type="http://schemas.openxmlformats.org/officeDocument/2006/relationships/slideLayout" Target="../slideLayouts/slideLayout33.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3" Type="http://schemas.openxmlformats.org/officeDocument/2006/relationships/slideLayout" Target="../slideLayouts/slideLayout29.xml"/><Relationship Id="rId2" Type="http://schemas.openxmlformats.org/officeDocument/2006/relationships/slideLayout" Target="../slideLayouts/slideLayout28.xml"/><Relationship Id="rId14" Type="http://schemas.openxmlformats.org/officeDocument/2006/relationships/theme" Target="../theme/theme3.xml"/><Relationship Id="rId13" Type="http://schemas.openxmlformats.org/officeDocument/2006/relationships/slideLayout" Target="../slideLayouts/slideLayout39.xml"/><Relationship Id="rId12" Type="http://schemas.openxmlformats.org/officeDocument/2006/relationships/slideLayout" Target="../slideLayouts/slideLayout38.xml"/><Relationship Id="rId11" Type="http://schemas.openxmlformats.org/officeDocument/2006/relationships/slideLayout" Target="../slideLayouts/slideLayout37.xml"/><Relationship Id="rId10" Type="http://schemas.openxmlformats.org/officeDocument/2006/relationships/slideLayout" Target="../slideLayouts/slideLayout36.xml"/><Relationship Id="rId1"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8.xml"/><Relationship Id="rId8" Type="http://schemas.openxmlformats.org/officeDocument/2006/relationships/slideLayout" Target="../slideLayouts/slideLayout47.xml"/><Relationship Id="rId7" Type="http://schemas.openxmlformats.org/officeDocument/2006/relationships/slideLayout" Target="../slideLayouts/slideLayout46.xml"/><Relationship Id="rId6" Type="http://schemas.openxmlformats.org/officeDocument/2006/relationships/slideLayout" Target="../slideLayouts/slideLayout45.xml"/><Relationship Id="rId5" Type="http://schemas.openxmlformats.org/officeDocument/2006/relationships/slideLayout" Target="../slideLayouts/slideLayout44.xml"/><Relationship Id="rId4" Type="http://schemas.openxmlformats.org/officeDocument/2006/relationships/slideLayout" Target="../slideLayouts/slideLayout43.xml"/><Relationship Id="rId3" Type="http://schemas.openxmlformats.org/officeDocument/2006/relationships/slideLayout" Target="../slideLayouts/slideLayout42.xml"/><Relationship Id="rId2" Type="http://schemas.openxmlformats.org/officeDocument/2006/relationships/slideLayout" Target="../slideLayouts/slideLayout41.xml"/><Relationship Id="rId15" Type="http://schemas.openxmlformats.org/officeDocument/2006/relationships/theme" Target="../theme/theme4.xml"/><Relationship Id="rId14" Type="http://schemas.openxmlformats.org/officeDocument/2006/relationships/slideLayout" Target="../slideLayouts/slideLayout53.xml"/><Relationship Id="rId13" Type="http://schemas.openxmlformats.org/officeDocument/2006/relationships/slideLayout" Target="../slideLayouts/slideLayout52.xml"/><Relationship Id="rId12" Type="http://schemas.openxmlformats.org/officeDocument/2006/relationships/slideLayout" Target="../slideLayouts/slideLayout51.xml"/><Relationship Id="rId11" Type="http://schemas.openxmlformats.org/officeDocument/2006/relationships/slideLayout" Target="../slideLayouts/slideLayout50.xml"/><Relationship Id="rId10" Type="http://schemas.openxmlformats.org/officeDocument/2006/relationships/slideLayout" Target="../slideLayouts/slideLayout49.xml"/><Relationship Id="rId1"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62.xml"/><Relationship Id="rId8" Type="http://schemas.openxmlformats.org/officeDocument/2006/relationships/slideLayout" Target="../slideLayouts/slideLayout61.xml"/><Relationship Id="rId7" Type="http://schemas.openxmlformats.org/officeDocument/2006/relationships/slideLayout" Target="../slideLayouts/slideLayout60.xml"/><Relationship Id="rId6" Type="http://schemas.openxmlformats.org/officeDocument/2006/relationships/slideLayout" Target="../slideLayouts/slideLayout59.xml"/><Relationship Id="rId5" Type="http://schemas.openxmlformats.org/officeDocument/2006/relationships/slideLayout" Target="../slideLayouts/slideLayout58.xml"/><Relationship Id="rId4" Type="http://schemas.openxmlformats.org/officeDocument/2006/relationships/slideLayout" Target="../slideLayouts/slideLayout57.xml"/><Relationship Id="rId3" Type="http://schemas.openxmlformats.org/officeDocument/2006/relationships/slideLayout" Target="../slideLayouts/slideLayout56.xml"/><Relationship Id="rId2" Type="http://schemas.openxmlformats.org/officeDocument/2006/relationships/slideLayout" Target="../slideLayouts/slideLayout55.xml"/><Relationship Id="rId15" Type="http://schemas.openxmlformats.org/officeDocument/2006/relationships/theme" Target="../theme/theme5.xml"/><Relationship Id="rId14" Type="http://schemas.openxmlformats.org/officeDocument/2006/relationships/slideLayout" Target="../slideLayouts/slideLayout67.xml"/><Relationship Id="rId13" Type="http://schemas.openxmlformats.org/officeDocument/2006/relationships/slideLayout" Target="../slideLayouts/slideLayout66.xml"/><Relationship Id="rId12" Type="http://schemas.openxmlformats.org/officeDocument/2006/relationships/slideLayout" Target="../slideLayouts/slideLayout65.xml"/><Relationship Id="rId11" Type="http://schemas.openxmlformats.org/officeDocument/2006/relationships/slideLayout" Target="../slideLayouts/slideLayout64.xml"/><Relationship Id="rId10" Type="http://schemas.openxmlformats.org/officeDocument/2006/relationships/slideLayout" Target="../slideLayouts/slideLayout63.xml"/><Relationship Id="rId1"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8" name="页脚占位符 14337"/>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lvl="0" fontAlgn="base"/>
            <a:endParaRPr lang="zh-CN" altLang="en-US" strike="noStrike" noProof="1" dirty="0">
              <a:latin typeface="Arial" panose="020B0604020202020204" pitchFamily="34" charset="0"/>
            </a:endParaRPr>
          </a:p>
        </p:txBody>
      </p:sp>
      <p:sp>
        <p:nvSpPr>
          <p:cNvPr id="14339" name="灯片编号占位符 14338"/>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1028" name="组合 14339"/>
          <p:cNvGrpSpPr/>
          <p:nvPr/>
        </p:nvGrpSpPr>
        <p:grpSpPr>
          <a:xfrm>
            <a:off x="0" y="0"/>
            <a:ext cx="9144000" cy="546100"/>
            <a:chOff x="0" y="0"/>
            <a:chExt cx="5760" cy="344"/>
          </a:xfrm>
        </p:grpSpPr>
        <p:sp>
          <p:nvSpPr>
            <p:cNvPr id="1029" name="矩形 14340"/>
            <p:cNvSpPr/>
            <p:nvPr/>
          </p:nvSpPr>
          <p:spPr>
            <a:xfrm>
              <a:off x="0" y="0"/>
              <a:ext cx="180" cy="336"/>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1030" name="矩形 14341"/>
            <p:cNvSpPr/>
            <p:nvPr/>
          </p:nvSpPr>
          <p:spPr>
            <a:xfrm>
              <a:off x="260" y="85"/>
              <a:ext cx="5500" cy="173"/>
            </a:xfrm>
            <a:prstGeom prst="rect">
              <a:avLst/>
            </a:prstGeom>
            <a:gradFill rotWithShape="0">
              <a:gsLst>
                <a:gs pos="0">
                  <a:schemeClr val="bg2"/>
                </a:gs>
                <a:gs pos="100000">
                  <a:schemeClr val="bg1"/>
                </a:gs>
              </a:gsLst>
              <a:lin ang="0" scaled="1"/>
              <a:tileRect/>
            </a:gra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031" name="矩形 14342"/>
            <p:cNvSpPr/>
            <p:nvPr/>
          </p:nvSpPr>
          <p:spPr>
            <a:xfrm>
              <a:off x="258" y="85"/>
              <a:ext cx="87" cy="89"/>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1032" name="矩形 14343"/>
            <p:cNvSpPr/>
            <p:nvPr/>
          </p:nvSpPr>
          <p:spPr>
            <a:xfrm>
              <a:off x="345" y="0"/>
              <a:ext cx="88"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1033" name="矩形 14344"/>
            <p:cNvSpPr/>
            <p:nvPr/>
          </p:nvSpPr>
          <p:spPr>
            <a:xfrm>
              <a:off x="345" y="85"/>
              <a:ext cx="88" cy="89"/>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1034" name="矩形 14345"/>
            <p:cNvSpPr/>
            <p:nvPr/>
          </p:nvSpPr>
          <p:spPr>
            <a:xfrm>
              <a:off x="173" y="173"/>
              <a:ext cx="86"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1035" name="矩形 14346"/>
            <p:cNvSpPr/>
            <p:nvPr/>
          </p:nvSpPr>
          <p:spPr>
            <a:xfrm>
              <a:off x="83" y="86"/>
              <a:ext cx="89" cy="87"/>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036" name="矩形 14347"/>
            <p:cNvSpPr/>
            <p:nvPr/>
          </p:nvSpPr>
          <p:spPr>
            <a:xfrm>
              <a:off x="258" y="171"/>
              <a:ext cx="87" cy="87"/>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1037" name="矩形 14348"/>
            <p:cNvSpPr/>
            <p:nvPr/>
          </p:nvSpPr>
          <p:spPr>
            <a:xfrm>
              <a:off x="173" y="258"/>
              <a:ext cx="86" cy="86"/>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grpSp>
      <p:sp>
        <p:nvSpPr>
          <p:cNvPr id="1038" name="标题 14349"/>
          <p:cNvSpPr>
            <a:spLocks noGrp="1"/>
          </p:cNvSpPr>
          <p:nvPr>
            <p:ph type="title"/>
          </p:nvPr>
        </p:nvSpPr>
        <p:spPr>
          <a:xfrm>
            <a:off x="457200" y="457200"/>
            <a:ext cx="8229600" cy="13716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39" name="文本占位符 14350"/>
          <p:cNvSpPr>
            <a:spLocks noGrp="1"/>
          </p:cNvSpPr>
          <p:nvPr>
            <p:ph type="body"/>
          </p:nvPr>
        </p:nvSpPr>
        <p:spPr>
          <a:xfrm>
            <a:off x="457200" y="1981200"/>
            <a:ext cx="8229600" cy="38862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4352" name="日期占位符 14351"/>
          <p:cNvSpPr>
            <a:spLocks noGrp="1"/>
          </p:cNvSpPr>
          <p:nvPr>
            <p:ph type="dt" sz="half" idx="2"/>
          </p:nvPr>
        </p:nvSpPr>
        <p:spPr>
          <a:xfrm>
            <a:off x="457200" y="6245225"/>
            <a:ext cx="2133600" cy="476250"/>
          </a:xfrm>
          <a:prstGeom prst="rect">
            <a:avLst/>
          </a:prstGeom>
          <a:noFill/>
          <a:ln w="9525">
            <a:noFill/>
          </a:ln>
        </p:spPr>
        <p:txBody>
          <a:bodyPr anchor="b"/>
          <a:lstStyle>
            <a:lvl1pPr>
              <a:defRPr sz="1200"/>
            </a:lvl1pPr>
          </a:lstStyle>
          <a:p>
            <a:pPr lvl="0" fontAlgn="base"/>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blinds dir="vert"/>
  </p:transition>
  <p:hf sldNum="0" hdr="0" ftr="0" dt="0"/>
  <p:txStyles>
    <p:titleStyle>
      <a:lvl1pPr marL="0" lvl="0" indent="0" algn="l" defTabSz="914400" rtl="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8" name="页脚占位符 14337"/>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lvl="0" fontAlgn="base"/>
            <a:endParaRPr lang="zh-CN" altLang="en-US" strike="noStrike" noProof="1" dirty="0">
              <a:latin typeface="Arial" panose="020B0604020202020204" pitchFamily="34" charset="0"/>
            </a:endParaRPr>
          </a:p>
        </p:txBody>
      </p:sp>
      <p:sp>
        <p:nvSpPr>
          <p:cNvPr id="14339" name="灯片编号占位符 14338"/>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2052" name="组合 14339"/>
          <p:cNvGrpSpPr/>
          <p:nvPr/>
        </p:nvGrpSpPr>
        <p:grpSpPr>
          <a:xfrm>
            <a:off x="0" y="0"/>
            <a:ext cx="9144000" cy="546100"/>
            <a:chOff x="0" y="0"/>
            <a:chExt cx="5760" cy="344"/>
          </a:xfrm>
        </p:grpSpPr>
        <p:sp>
          <p:nvSpPr>
            <p:cNvPr id="2053" name="矩形 14340"/>
            <p:cNvSpPr/>
            <p:nvPr/>
          </p:nvSpPr>
          <p:spPr>
            <a:xfrm>
              <a:off x="0" y="0"/>
              <a:ext cx="180" cy="336"/>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2054" name="矩形 14341"/>
            <p:cNvSpPr/>
            <p:nvPr/>
          </p:nvSpPr>
          <p:spPr>
            <a:xfrm>
              <a:off x="260" y="85"/>
              <a:ext cx="5500" cy="173"/>
            </a:xfrm>
            <a:prstGeom prst="rect">
              <a:avLst/>
            </a:prstGeom>
            <a:gradFill rotWithShape="0">
              <a:gsLst>
                <a:gs pos="0">
                  <a:schemeClr val="bg2"/>
                </a:gs>
                <a:gs pos="100000">
                  <a:schemeClr val="bg1"/>
                </a:gs>
              </a:gsLst>
              <a:lin ang="0" scaled="1"/>
              <a:tileRect/>
            </a:gra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2055" name="矩形 14342"/>
            <p:cNvSpPr/>
            <p:nvPr/>
          </p:nvSpPr>
          <p:spPr>
            <a:xfrm>
              <a:off x="258" y="85"/>
              <a:ext cx="87" cy="89"/>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2056" name="矩形 14343"/>
            <p:cNvSpPr/>
            <p:nvPr/>
          </p:nvSpPr>
          <p:spPr>
            <a:xfrm>
              <a:off x="345" y="0"/>
              <a:ext cx="88"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2057" name="矩形 14344"/>
            <p:cNvSpPr/>
            <p:nvPr/>
          </p:nvSpPr>
          <p:spPr>
            <a:xfrm>
              <a:off x="345" y="85"/>
              <a:ext cx="88" cy="89"/>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2058" name="矩形 14345"/>
            <p:cNvSpPr/>
            <p:nvPr/>
          </p:nvSpPr>
          <p:spPr>
            <a:xfrm>
              <a:off x="173" y="173"/>
              <a:ext cx="86"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2059" name="矩形 14346"/>
            <p:cNvSpPr/>
            <p:nvPr/>
          </p:nvSpPr>
          <p:spPr>
            <a:xfrm>
              <a:off x="83" y="86"/>
              <a:ext cx="89" cy="87"/>
            </a:xfrm>
            <a:prstGeom prst="rect">
              <a:avLst/>
            </a:prstGeom>
            <a:solidFill>
              <a:schemeClr val="bg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2060" name="矩形 14347"/>
            <p:cNvSpPr/>
            <p:nvPr/>
          </p:nvSpPr>
          <p:spPr>
            <a:xfrm>
              <a:off x="258" y="171"/>
              <a:ext cx="87" cy="87"/>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2061" name="矩形 14348"/>
            <p:cNvSpPr/>
            <p:nvPr/>
          </p:nvSpPr>
          <p:spPr>
            <a:xfrm>
              <a:off x="173" y="258"/>
              <a:ext cx="86" cy="86"/>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grpSp>
      <p:sp>
        <p:nvSpPr>
          <p:cNvPr id="2062" name="标题 14349"/>
          <p:cNvSpPr>
            <a:spLocks noGrp="1"/>
          </p:cNvSpPr>
          <p:nvPr>
            <p:ph type="title"/>
          </p:nvPr>
        </p:nvSpPr>
        <p:spPr>
          <a:xfrm>
            <a:off x="457200" y="457200"/>
            <a:ext cx="8229600" cy="13716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063" name="文本占位符 14350"/>
          <p:cNvSpPr>
            <a:spLocks noGrp="1"/>
          </p:cNvSpPr>
          <p:nvPr>
            <p:ph type="body"/>
          </p:nvPr>
        </p:nvSpPr>
        <p:spPr>
          <a:xfrm>
            <a:off x="457200" y="1981200"/>
            <a:ext cx="8229600" cy="38862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4352" name="日期占位符 14351"/>
          <p:cNvSpPr>
            <a:spLocks noGrp="1"/>
          </p:cNvSpPr>
          <p:nvPr>
            <p:ph type="dt" sz="half" idx="2"/>
          </p:nvPr>
        </p:nvSpPr>
        <p:spPr>
          <a:xfrm>
            <a:off x="457200" y="6245225"/>
            <a:ext cx="2133600" cy="476250"/>
          </a:xfrm>
          <a:prstGeom prst="rect">
            <a:avLst/>
          </a:prstGeom>
          <a:noFill/>
          <a:ln w="9525">
            <a:noFill/>
          </a:ln>
        </p:spPr>
        <p:txBody>
          <a:bodyPr anchor="b"/>
          <a:lstStyle>
            <a:lvl1pPr>
              <a:defRPr sz="1200"/>
            </a:lvl1pPr>
          </a:lstStyle>
          <a:p>
            <a:pPr lvl="0" fontAlgn="base"/>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ransition>
    <p:blinds dir="vert"/>
  </p:transition>
  <p:hf sldNum="0" hdr="0" ftr="0" dt="0"/>
  <p:txStyles>
    <p:titleStyle>
      <a:lvl1pPr marL="0" lvl="0" indent="0" algn="l" defTabSz="914400" rtl="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8" name="页脚占位符 14337"/>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lvl="0" fontAlgn="base"/>
            <a:endParaRPr lang="zh-CN" altLang="en-US" strike="noStrike" noProof="1" dirty="0">
              <a:latin typeface="Arial" panose="020B0604020202020204" pitchFamily="34" charset="0"/>
            </a:endParaRPr>
          </a:p>
        </p:txBody>
      </p:sp>
      <p:sp>
        <p:nvSpPr>
          <p:cNvPr id="14339" name="灯片编号占位符 14338"/>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3076" name="组合 14339"/>
          <p:cNvGrpSpPr/>
          <p:nvPr/>
        </p:nvGrpSpPr>
        <p:grpSpPr>
          <a:xfrm>
            <a:off x="0" y="0"/>
            <a:ext cx="9144000" cy="546100"/>
            <a:chOff x="0" y="0"/>
            <a:chExt cx="5760" cy="344"/>
          </a:xfrm>
        </p:grpSpPr>
        <p:sp>
          <p:nvSpPr>
            <p:cNvPr id="3077" name="矩形 14340"/>
            <p:cNvSpPr/>
            <p:nvPr/>
          </p:nvSpPr>
          <p:spPr>
            <a:xfrm>
              <a:off x="0" y="0"/>
              <a:ext cx="180" cy="336"/>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3078" name="矩形 14341"/>
            <p:cNvSpPr/>
            <p:nvPr/>
          </p:nvSpPr>
          <p:spPr>
            <a:xfrm>
              <a:off x="260" y="85"/>
              <a:ext cx="5500" cy="173"/>
            </a:xfrm>
            <a:prstGeom prst="rect">
              <a:avLst/>
            </a:prstGeom>
            <a:gradFill rotWithShape="0">
              <a:gsLst>
                <a:gs pos="0">
                  <a:schemeClr val="bg2"/>
                </a:gs>
                <a:gs pos="100000">
                  <a:schemeClr val="bg1"/>
                </a:gs>
              </a:gsLst>
              <a:lin ang="0" scaled="1"/>
              <a:tileRect/>
            </a:gra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3079" name="矩形 14342"/>
            <p:cNvSpPr/>
            <p:nvPr/>
          </p:nvSpPr>
          <p:spPr>
            <a:xfrm>
              <a:off x="258" y="85"/>
              <a:ext cx="87" cy="89"/>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3080" name="矩形 14343"/>
            <p:cNvSpPr/>
            <p:nvPr/>
          </p:nvSpPr>
          <p:spPr>
            <a:xfrm>
              <a:off x="345" y="0"/>
              <a:ext cx="88"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3081" name="矩形 14344"/>
            <p:cNvSpPr/>
            <p:nvPr/>
          </p:nvSpPr>
          <p:spPr>
            <a:xfrm>
              <a:off x="345" y="85"/>
              <a:ext cx="88" cy="89"/>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3082" name="矩形 14345"/>
            <p:cNvSpPr/>
            <p:nvPr/>
          </p:nvSpPr>
          <p:spPr>
            <a:xfrm>
              <a:off x="173" y="173"/>
              <a:ext cx="86"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3083" name="矩形 14346"/>
            <p:cNvSpPr/>
            <p:nvPr/>
          </p:nvSpPr>
          <p:spPr>
            <a:xfrm>
              <a:off x="83" y="86"/>
              <a:ext cx="89" cy="87"/>
            </a:xfrm>
            <a:prstGeom prst="rect">
              <a:avLst/>
            </a:prstGeom>
            <a:solidFill>
              <a:schemeClr val="bg2"/>
            </a:solidFill>
            <a:ln w="9525">
              <a:noFill/>
            </a:ln>
          </p:spPr>
          <p:txBody>
            <a:bodyPr anchor="t" anchorCtr="0"/>
            <a:p>
              <a:pPr lvl="0">
                <a:buClr>
                  <a:schemeClr val="bg1"/>
                </a:buClr>
              </a:pPr>
              <a:endParaRPr lang="zh-CN" altLang="zh-CN" sz="2400" dirty="0">
                <a:latin typeface="Times New Roman" panose="02020603050405020304" pitchFamily="18" charset="0"/>
                <a:ea typeface="宋体" panose="02010600030101010101" pitchFamily="2" charset="-122"/>
              </a:endParaRPr>
            </a:p>
          </p:txBody>
        </p:sp>
        <p:sp>
          <p:nvSpPr>
            <p:cNvPr id="3084" name="矩形 14347"/>
            <p:cNvSpPr/>
            <p:nvPr/>
          </p:nvSpPr>
          <p:spPr>
            <a:xfrm>
              <a:off x="258" y="171"/>
              <a:ext cx="87" cy="87"/>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3085" name="矩形 14348"/>
            <p:cNvSpPr/>
            <p:nvPr/>
          </p:nvSpPr>
          <p:spPr>
            <a:xfrm>
              <a:off x="173" y="258"/>
              <a:ext cx="86" cy="86"/>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grpSp>
      <p:sp>
        <p:nvSpPr>
          <p:cNvPr id="3086" name="标题 14349"/>
          <p:cNvSpPr>
            <a:spLocks noGrp="1"/>
          </p:cNvSpPr>
          <p:nvPr>
            <p:ph type="title"/>
          </p:nvPr>
        </p:nvSpPr>
        <p:spPr>
          <a:xfrm>
            <a:off x="457200" y="457200"/>
            <a:ext cx="8229600" cy="13716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3087" name="文本占位符 14350"/>
          <p:cNvSpPr>
            <a:spLocks noGrp="1"/>
          </p:cNvSpPr>
          <p:nvPr>
            <p:ph type="body"/>
          </p:nvPr>
        </p:nvSpPr>
        <p:spPr>
          <a:xfrm>
            <a:off x="457200" y="1981200"/>
            <a:ext cx="8229600" cy="38862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4352" name="日期占位符 14351"/>
          <p:cNvSpPr>
            <a:spLocks noGrp="1"/>
          </p:cNvSpPr>
          <p:nvPr>
            <p:ph type="dt" sz="half" idx="2"/>
          </p:nvPr>
        </p:nvSpPr>
        <p:spPr>
          <a:xfrm>
            <a:off x="457200" y="6245225"/>
            <a:ext cx="2133600" cy="476250"/>
          </a:xfrm>
          <a:prstGeom prst="rect">
            <a:avLst/>
          </a:prstGeom>
          <a:noFill/>
          <a:ln w="9525">
            <a:noFill/>
          </a:ln>
        </p:spPr>
        <p:txBody>
          <a:bodyPr anchor="b"/>
          <a:lstStyle>
            <a:lvl1pPr>
              <a:defRPr sz="1200"/>
            </a:lvl1pPr>
          </a:lstStyle>
          <a:p>
            <a:pPr lvl="0" fontAlgn="base"/>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transition>
    <p:blinds dir="vert"/>
  </p:transition>
  <p:hf sldNum="0" hdr="0" ftr="0" dt="0"/>
  <p:txStyles>
    <p:titleStyle>
      <a:lvl1pPr marL="0" lvl="0" indent="0" algn="l" defTabSz="914400" rtl="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8" name="页脚占位符 14337"/>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lvl="0" fontAlgn="base"/>
            <a:endParaRPr lang="zh-CN" altLang="en-US" strike="noStrike" noProof="1" dirty="0">
              <a:latin typeface="Arial" panose="020B0604020202020204" pitchFamily="34" charset="0"/>
            </a:endParaRPr>
          </a:p>
        </p:txBody>
      </p:sp>
      <p:sp>
        <p:nvSpPr>
          <p:cNvPr id="14339" name="灯片编号占位符 14338"/>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4100" name="组合 14339"/>
          <p:cNvGrpSpPr/>
          <p:nvPr/>
        </p:nvGrpSpPr>
        <p:grpSpPr>
          <a:xfrm>
            <a:off x="0" y="0"/>
            <a:ext cx="9144000" cy="546100"/>
            <a:chOff x="0" y="0"/>
            <a:chExt cx="5760" cy="344"/>
          </a:xfrm>
        </p:grpSpPr>
        <p:sp>
          <p:nvSpPr>
            <p:cNvPr id="4101" name="矩形 14340"/>
            <p:cNvSpPr/>
            <p:nvPr/>
          </p:nvSpPr>
          <p:spPr>
            <a:xfrm>
              <a:off x="0" y="0"/>
              <a:ext cx="180" cy="336"/>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4102" name="矩形 14341"/>
            <p:cNvSpPr/>
            <p:nvPr/>
          </p:nvSpPr>
          <p:spPr>
            <a:xfrm>
              <a:off x="260" y="85"/>
              <a:ext cx="5500" cy="173"/>
            </a:xfrm>
            <a:prstGeom prst="rect">
              <a:avLst/>
            </a:prstGeom>
            <a:gradFill rotWithShape="0">
              <a:gsLst>
                <a:gs pos="0">
                  <a:schemeClr val="bg2"/>
                </a:gs>
                <a:gs pos="100000">
                  <a:schemeClr val="bg1"/>
                </a:gs>
              </a:gsLst>
              <a:lin ang="0" scaled="1"/>
              <a:tileRect/>
            </a:gra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4103" name="矩形 14342"/>
            <p:cNvSpPr/>
            <p:nvPr/>
          </p:nvSpPr>
          <p:spPr>
            <a:xfrm>
              <a:off x="258" y="85"/>
              <a:ext cx="87" cy="89"/>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4104" name="矩形 14343"/>
            <p:cNvSpPr/>
            <p:nvPr/>
          </p:nvSpPr>
          <p:spPr>
            <a:xfrm>
              <a:off x="345" y="0"/>
              <a:ext cx="88"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4105" name="矩形 14344"/>
            <p:cNvSpPr/>
            <p:nvPr/>
          </p:nvSpPr>
          <p:spPr>
            <a:xfrm>
              <a:off x="345" y="85"/>
              <a:ext cx="88" cy="89"/>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4106" name="矩形 14345"/>
            <p:cNvSpPr/>
            <p:nvPr/>
          </p:nvSpPr>
          <p:spPr>
            <a:xfrm>
              <a:off x="173" y="173"/>
              <a:ext cx="86"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4107" name="矩形 14346"/>
            <p:cNvSpPr/>
            <p:nvPr/>
          </p:nvSpPr>
          <p:spPr>
            <a:xfrm>
              <a:off x="83" y="86"/>
              <a:ext cx="89" cy="87"/>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4108" name="矩形 14347"/>
            <p:cNvSpPr/>
            <p:nvPr/>
          </p:nvSpPr>
          <p:spPr>
            <a:xfrm>
              <a:off x="258" y="171"/>
              <a:ext cx="87" cy="87"/>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4109" name="矩形 14348"/>
            <p:cNvSpPr/>
            <p:nvPr/>
          </p:nvSpPr>
          <p:spPr>
            <a:xfrm>
              <a:off x="173" y="258"/>
              <a:ext cx="86" cy="86"/>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grpSp>
      <p:sp>
        <p:nvSpPr>
          <p:cNvPr id="4110" name="标题 14349"/>
          <p:cNvSpPr>
            <a:spLocks noGrp="1"/>
          </p:cNvSpPr>
          <p:nvPr>
            <p:ph type="title"/>
          </p:nvPr>
        </p:nvSpPr>
        <p:spPr>
          <a:xfrm>
            <a:off x="457200" y="457200"/>
            <a:ext cx="8229600" cy="13716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4111" name="文本占位符 14350"/>
          <p:cNvSpPr>
            <a:spLocks noGrp="1"/>
          </p:cNvSpPr>
          <p:nvPr>
            <p:ph type="body"/>
          </p:nvPr>
        </p:nvSpPr>
        <p:spPr>
          <a:xfrm>
            <a:off x="457200" y="1981200"/>
            <a:ext cx="8229600" cy="38862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4352" name="日期占位符 14351"/>
          <p:cNvSpPr>
            <a:spLocks noGrp="1"/>
          </p:cNvSpPr>
          <p:nvPr>
            <p:ph type="dt" sz="half" idx="2"/>
          </p:nvPr>
        </p:nvSpPr>
        <p:spPr>
          <a:xfrm>
            <a:off x="457200" y="6245225"/>
            <a:ext cx="2133600" cy="476250"/>
          </a:xfrm>
          <a:prstGeom prst="rect">
            <a:avLst/>
          </a:prstGeom>
          <a:noFill/>
          <a:ln w="9525">
            <a:noFill/>
          </a:ln>
        </p:spPr>
        <p:txBody>
          <a:bodyPr anchor="b"/>
          <a:lstStyle>
            <a:lvl1pPr>
              <a:defRPr sz="1200"/>
            </a:lvl1pPr>
          </a:lstStyle>
          <a:p>
            <a:pPr lvl="0" fontAlgn="base"/>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Lst>
  <p:transition>
    <p:blinds dir="vert"/>
  </p:transition>
  <p:hf sldNum="0" hdr="0" ftr="0" dt="0"/>
  <p:txStyles>
    <p:titleStyle>
      <a:lvl1pPr marL="0" lvl="0" indent="0" algn="l" defTabSz="914400" rtl="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8" name="页脚占位符 14337"/>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lvl="0" fontAlgn="base"/>
            <a:endParaRPr lang="zh-CN" altLang="en-US" strike="noStrike" noProof="1" dirty="0">
              <a:latin typeface="Arial" panose="020B0604020202020204" pitchFamily="34" charset="0"/>
            </a:endParaRPr>
          </a:p>
        </p:txBody>
      </p:sp>
      <p:sp>
        <p:nvSpPr>
          <p:cNvPr id="14339" name="灯片编号占位符 14338"/>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lvl="0" fontAlgn="base"/>
            <a:fld id="{9A0DB2DC-4C9A-4742-B13C-FB6460FD3503}" type="slidenum">
              <a:rPr lang="zh-CN" altLang="en-US" strike="noStrike" noProof="1" dirty="0">
                <a:latin typeface="Arial Black" panose="020B0A040201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1028" name="组合 14339"/>
          <p:cNvGrpSpPr/>
          <p:nvPr/>
        </p:nvGrpSpPr>
        <p:grpSpPr>
          <a:xfrm>
            <a:off x="0" y="0"/>
            <a:ext cx="9144000" cy="546100"/>
            <a:chOff x="0" y="0"/>
            <a:chExt cx="5760" cy="344"/>
          </a:xfrm>
        </p:grpSpPr>
        <p:sp>
          <p:nvSpPr>
            <p:cNvPr id="1029" name="矩形 14340"/>
            <p:cNvSpPr/>
            <p:nvPr/>
          </p:nvSpPr>
          <p:spPr>
            <a:xfrm>
              <a:off x="0" y="0"/>
              <a:ext cx="180" cy="336"/>
            </a:xfrm>
            <a:prstGeom prst="rect">
              <a:avLst/>
            </a:prstGeom>
            <a:gradFill rotWithShape="0">
              <a:gsLst>
                <a:gs pos="0">
                  <a:schemeClr val="folHlink"/>
                </a:gs>
                <a:gs pos="100000">
                  <a:schemeClr val="bg1"/>
                </a:gs>
              </a:gsLst>
              <a:lin ang="0" scaled="1"/>
              <a:tileRect/>
            </a:gradFill>
            <a:ln w="9525">
              <a:noFill/>
            </a:ln>
          </p:spPr>
          <p:txBody>
            <a:bodyPr wrap="none" anchor="ctr" anchorCtr="0"/>
            <a:p>
              <a:pPr lvl="0" algn="ctr"/>
              <a:endParaRPr lang="zh-CN" altLang="zh-CN" sz="2400" dirty="0">
                <a:latin typeface="Times New Roman" panose="02020603050405020304" pitchFamily="18" charset="0"/>
                <a:ea typeface="宋体" panose="02010600030101010101" pitchFamily="2" charset="-122"/>
              </a:endParaRPr>
            </a:p>
          </p:txBody>
        </p:sp>
        <p:sp>
          <p:nvSpPr>
            <p:cNvPr id="1030" name="矩形 14341"/>
            <p:cNvSpPr/>
            <p:nvPr/>
          </p:nvSpPr>
          <p:spPr>
            <a:xfrm>
              <a:off x="260" y="85"/>
              <a:ext cx="5500" cy="173"/>
            </a:xfrm>
            <a:prstGeom prst="rect">
              <a:avLst/>
            </a:prstGeom>
            <a:gradFill rotWithShape="0">
              <a:gsLst>
                <a:gs pos="0">
                  <a:schemeClr val="bg2"/>
                </a:gs>
                <a:gs pos="100000">
                  <a:schemeClr val="bg1"/>
                </a:gs>
              </a:gsLst>
              <a:lin ang="0" scaled="1"/>
              <a:tileRect/>
            </a:gra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031" name="矩形 14342"/>
            <p:cNvSpPr/>
            <p:nvPr/>
          </p:nvSpPr>
          <p:spPr>
            <a:xfrm>
              <a:off x="258" y="85"/>
              <a:ext cx="87" cy="89"/>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1032" name="矩形 14343"/>
            <p:cNvSpPr/>
            <p:nvPr/>
          </p:nvSpPr>
          <p:spPr>
            <a:xfrm>
              <a:off x="345" y="0"/>
              <a:ext cx="88"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1033" name="矩形 14344"/>
            <p:cNvSpPr/>
            <p:nvPr/>
          </p:nvSpPr>
          <p:spPr>
            <a:xfrm>
              <a:off x="345" y="85"/>
              <a:ext cx="88" cy="89"/>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1034" name="矩形 14345"/>
            <p:cNvSpPr/>
            <p:nvPr/>
          </p:nvSpPr>
          <p:spPr>
            <a:xfrm>
              <a:off x="173" y="173"/>
              <a:ext cx="86" cy="87"/>
            </a:xfrm>
            <a:prstGeom prst="rect">
              <a:avLst/>
            </a:prstGeom>
            <a:solidFill>
              <a:schemeClr val="folHlink"/>
            </a:solidFill>
            <a:ln w="9525">
              <a:noFill/>
            </a:ln>
          </p:spPr>
          <p:txBody>
            <a:bodyPr anchor="t" anchorCtr="0"/>
            <a:p>
              <a:pPr lvl="0"/>
              <a:endParaRPr lang="zh-CN" altLang="zh-CN" dirty="0">
                <a:solidFill>
                  <a:schemeClr val="hlink"/>
                </a:solidFill>
                <a:latin typeface="Arial" panose="020B0604020202020204" pitchFamily="34" charset="0"/>
                <a:ea typeface="宋体" panose="02010600030101010101" pitchFamily="2" charset="-122"/>
              </a:endParaRPr>
            </a:p>
          </p:txBody>
        </p:sp>
        <p:sp>
          <p:nvSpPr>
            <p:cNvPr id="1035" name="矩形 14346"/>
            <p:cNvSpPr/>
            <p:nvPr/>
          </p:nvSpPr>
          <p:spPr>
            <a:xfrm>
              <a:off x="83" y="86"/>
              <a:ext cx="89" cy="87"/>
            </a:xfrm>
            <a:prstGeom prst="rect">
              <a:avLst/>
            </a:prstGeom>
            <a:solidFill>
              <a:schemeClr val="bg2"/>
            </a:solidFill>
            <a:ln w="9525">
              <a:noFill/>
            </a:ln>
          </p:spPr>
          <p:txBody>
            <a:bodyPr anchor="t" anchorCtr="0"/>
            <a:p>
              <a:pPr lvl="0"/>
              <a:endParaRPr lang="zh-CN" altLang="zh-CN" sz="2400" dirty="0">
                <a:latin typeface="Times New Roman" panose="02020603050405020304" pitchFamily="18" charset="0"/>
                <a:ea typeface="宋体" panose="02010600030101010101" pitchFamily="2" charset="-122"/>
              </a:endParaRPr>
            </a:p>
          </p:txBody>
        </p:sp>
        <p:sp>
          <p:nvSpPr>
            <p:cNvPr id="1036" name="矩形 14347"/>
            <p:cNvSpPr/>
            <p:nvPr/>
          </p:nvSpPr>
          <p:spPr>
            <a:xfrm>
              <a:off x="258" y="171"/>
              <a:ext cx="87" cy="87"/>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sp>
          <p:nvSpPr>
            <p:cNvPr id="1037" name="矩形 14348"/>
            <p:cNvSpPr/>
            <p:nvPr/>
          </p:nvSpPr>
          <p:spPr>
            <a:xfrm>
              <a:off x="173" y="258"/>
              <a:ext cx="86" cy="86"/>
            </a:xfrm>
            <a:prstGeom prst="rect">
              <a:avLst/>
            </a:prstGeom>
            <a:solidFill>
              <a:schemeClr val="accent2"/>
            </a:solidFill>
            <a:ln w="9525">
              <a:noFill/>
            </a:ln>
          </p:spPr>
          <p:txBody>
            <a:bodyPr anchor="t" anchorCtr="0"/>
            <a:p>
              <a:pPr lvl="0"/>
              <a:endParaRPr lang="zh-CN" altLang="zh-CN" dirty="0">
                <a:solidFill>
                  <a:schemeClr val="accent2"/>
                </a:solidFill>
                <a:latin typeface="Arial" panose="020B0604020202020204" pitchFamily="34" charset="0"/>
                <a:ea typeface="宋体" panose="02010600030101010101" pitchFamily="2" charset="-122"/>
              </a:endParaRPr>
            </a:p>
          </p:txBody>
        </p:sp>
      </p:grpSp>
      <p:sp>
        <p:nvSpPr>
          <p:cNvPr id="1038" name="标题 14349"/>
          <p:cNvSpPr>
            <a:spLocks noGrp="1"/>
          </p:cNvSpPr>
          <p:nvPr>
            <p:ph type="title"/>
          </p:nvPr>
        </p:nvSpPr>
        <p:spPr>
          <a:xfrm>
            <a:off x="457200" y="457200"/>
            <a:ext cx="8229600" cy="13716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39" name="文本占位符 14350"/>
          <p:cNvSpPr>
            <a:spLocks noGrp="1"/>
          </p:cNvSpPr>
          <p:nvPr>
            <p:ph type="body"/>
          </p:nvPr>
        </p:nvSpPr>
        <p:spPr>
          <a:xfrm>
            <a:off x="457200" y="1981200"/>
            <a:ext cx="8229600" cy="38862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4352" name="日期占位符 14351"/>
          <p:cNvSpPr>
            <a:spLocks noGrp="1"/>
          </p:cNvSpPr>
          <p:nvPr>
            <p:ph type="dt" sz="half" idx="2"/>
          </p:nvPr>
        </p:nvSpPr>
        <p:spPr>
          <a:xfrm>
            <a:off x="457200" y="6245225"/>
            <a:ext cx="2133600" cy="476250"/>
          </a:xfrm>
          <a:prstGeom prst="rect">
            <a:avLst/>
          </a:prstGeom>
          <a:noFill/>
          <a:ln w="9525">
            <a:noFill/>
          </a:ln>
        </p:spPr>
        <p:txBody>
          <a:bodyPr anchor="b"/>
          <a:lstStyle>
            <a:lvl1pPr>
              <a:defRPr sz="1200"/>
            </a:lvl1pPr>
          </a:lstStyle>
          <a:p>
            <a:pPr lvl="0" fontAlgn="base"/>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Lst>
  <p:transition>
    <p:blinds dir="vert"/>
  </p:transition>
  <p:hf sldNum="0" hdr="0" ftr="0" dt="0"/>
  <p:txStyles>
    <p:titleStyle>
      <a:lvl1pPr marL="0" lvl="0" indent="0" algn="l" defTabSz="914400" rtl="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jpe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9" Type="http://schemas.openxmlformats.org/officeDocument/2006/relationships/tags" Target="../tags/tag59.xml"/><Relationship Id="rId8" Type="http://schemas.openxmlformats.org/officeDocument/2006/relationships/tags" Target="../tags/tag58.xml"/><Relationship Id="rId7" Type="http://schemas.openxmlformats.org/officeDocument/2006/relationships/tags" Target="../tags/tag57.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0" Type="http://schemas.openxmlformats.org/officeDocument/2006/relationships/slideLayout" Target="../slideLayouts/slideLayout55.xml"/><Relationship Id="rId1" Type="http://schemas.openxmlformats.org/officeDocument/2006/relationships/tags" Target="../tags/tag5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0" Type="http://schemas.openxmlformats.org/officeDocument/2006/relationships/slideLayout" Target="../slideLayouts/slideLayout2.xml"/><Relationship Id="rId1" Type="http://schemas.openxmlformats.org/officeDocument/2006/relationships/tags" Target="../tags/tag6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0" Type="http://schemas.openxmlformats.org/officeDocument/2006/relationships/slideLayout" Target="../slideLayouts/slideLayout55.xml"/><Relationship Id="rId1" Type="http://schemas.openxmlformats.org/officeDocument/2006/relationships/tags" Target="../tags/tag6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9" Type="http://schemas.openxmlformats.org/officeDocument/2006/relationships/tags" Target="../tags/tag86.xml"/><Relationship Id="rId8" Type="http://schemas.openxmlformats.org/officeDocument/2006/relationships/tags" Target="../tags/tag85.xml"/><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0" Type="http://schemas.openxmlformats.org/officeDocument/2006/relationships/slideLayout" Target="../slideLayouts/slideLayout2.xml"/><Relationship Id="rId1" Type="http://schemas.openxmlformats.org/officeDocument/2006/relationships/tags" Target="../tags/tag78.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1.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9" Type="http://schemas.openxmlformats.org/officeDocument/2006/relationships/tags" Target="../tags/tag95.xml"/><Relationship Id="rId8" Type="http://schemas.openxmlformats.org/officeDocument/2006/relationships/tags" Target="../tags/tag94.xml"/><Relationship Id="rId7" Type="http://schemas.openxmlformats.org/officeDocument/2006/relationships/tags" Target="../tags/tag93.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 Id="rId3" Type="http://schemas.openxmlformats.org/officeDocument/2006/relationships/tags" Target="../tags/tag89.xml"/><Relationship Id="rId2" Type="http://schemas.openxmlformats.org/officeDocument/2006/relationships/tags" Target="../tags/tag88.xml"/><Relationship Id="rId10" Type="http://schemas.openxmlformats.org/officeDocument/2006/relationships/slideLayout" Target="../slideLayouts/slideLayout2.xml"/><Relationship Id="rId1" Type="http://schemas.openxmlformats.org/officeDocument/2006/relationships/tags" Target="../tags/tag8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9" Type="http://schemas.openxmlformats.org/officeDocument/2006/relationships/tags" Target="../tags/tag104.xml"/><Relationship Id="rId8" Type="http://schemas.openxmlformats.org/officeDocument/2006/relationships/tags" Target="../tags/tag103.xml"/><Relationship Id="rId7" Type="http://schemas.openxmlformats.org/officeDocument/2006/relationships/tags" Target="../tags/tag102.xml"/><Relationship Id="rId6" Type="http://schemas.openxmlformats.org/officeDocument/2006/relationships/tags" Target="../tags/tag101.xml"/><Relationship Id="rId5" Type="http://schemas.openxmlformats.org/officeDocument/2006/relationships/tags" Target="../tags/tag100.xml"/><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tags" Target="../tags/tag97.xml"/><Relationship Id="rId10" Type="http://schemas.openxmlformats.org/officeDocument/2006/relationships/slideLayout" Target="../slideLayouts/slideLayout2.xml"/><Relationship Id="rId1" Type="http://schemas.openxmlformats.org/officeDocument/2006/relationships/tags" Target="../tags/tag96.xml"/></Relationships>
</file>

<file path=ppt/slides/_rels/slide27.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slideLayout" Target="../slideLayouts/slideLayout2.xml"/><Relationship Id="rId1" Type="http://schemas.openxmlformats.org/officeDocument/2006/relationships/tags" Target="../tags/tag105.xml"/></Relationships>
</file>

<file path=ppt/slides/_rels/slide28.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39.xml"/><Relationship Id="rId2" Type="http://schemas.openxmlformats.org/officeDocument/2006/relationships/image" Target="../media/image11.emf"/><Relationship Id="rId1" Type="http://schemas.openxmlformats.org/officeDocument/2006/relationships/oleObject" Target="../embeddings/oleObject1.bin"/></Relationships>
</file>

<file path=ppt/slides/_rels/slide29.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28.xml"/><Relationship Id="rId2" Type="http://schemas.openxmlformats.org/officeDocument/2006/relationships/image" Target="../media/image12.emf"/><Relationship Id="rId1"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9" Type="http://schemas.openxmlformats.org/officeDocument/2006/relationships/tags" Target="../tags/tag17.xml"/><Relationship Id="rId8" Type="http://schemas.openxmlformats.org/officeDocument/2006/relationships/tags" Target="../tags/tag16.xml"/><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4" Type="http://schemas.openxmlformats.org/officeDocument/2006/relationships/slideLayout" Target="../slideLayouts/slideLayout12.xml"/><Relationship Id="rId23" Type="http://schemas.openxmlformats.org/officeDocument/2006/relationships/image" Target="../media/image10.svg"/><Relationship Id="rId22" Type="http://schemas.openxmlformats.org/officeDocument/2006/relationships/image" Target="../media/image9.png"/><Relationship Id="rId21" Type="http://schemas.openxmlformats.org/officeDocument/2006/relationships/tags" Target="../tags/tag25.xml"/><Relationship Id="rId20" Type="http://schemas.openxmlformats.org/officeDocument/2006/relationships/image" Target="../media/image8.svg"/><Relationship Id="rId2" Type="http://schemas.openxmlformats.org/officeDocument/2006/relationships/tags" Target="../tags/tag10.xml"/><Relationship Id="rId19" Type="http://schemas.openxmlformats.org/officeDocument/2006/relationships/image" Target="../media/image7.png"/><Relationship Id="rId18" Type="http://schemas.openxmlformats.org/officeDocument/2006/relationships/tags" Target="../tags/tag24.xml"/><Relationship Id="rId17" Type="http://schemas.openxmlformats.org/officeDocument/2006/relationships/image" Target="../media/image6.svg"/><Relationship Id="rId16" Type="http://schemas.openxmlformats.org/officeDocument/2006/relationships/image" Target="../media/image5.png"/><Relationship Id="rId15" Type="http://schemas.openxmlformats.org/officeDocument/2006/relationships/tags" Target="../tags/tag23.xml"/><Relationship Id="rId14" Type="http://schemas.openxmlformats.org/officeDocument/2006/relationships/tags" Target="../tags/tag22.xml"/><Relationship Id="rId13" Type="http://schemas.openxmlformats.org/officeDocument/2006/relationships/tags" Target="../tags/tag21.xml"/><Relationship Id="rId12" Type="http://schemas.openxmlformats.org/officeDocument/2006/relationships/tags" Target="../tags/tag20.xml"/><Relationship Id="rId11" Type="http://schemas.openxmlformats.org/officeDocument/2006/relationships/tags" Target="../tags/tag19.xml"/><Relationship Id="rId10" Type="http://schemas.openxmlformats.org/officeDocument/2006/relationships/tags" Target="../tags/tag18.xml"/><Relationship Id="rId1" Type="http://schemas.openxmlformats.org/officeDocument/2006/relationships/tags" Target="../tags/tag9.xml"/></Relationships>
</file>

<file path=ppt/slides/_rels/slide30.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0" Type="http://schemas.openxmlformats.org/officeDocument/2006/relationships/slideLayout" Target="../slideLayouts/slideLayout2.xml"/><Relationship Id="rId1" Type="http://schemas.openxmlformats.org/officeDocument/2006/relationships/tags" Target="../tags/tag114.xml"/></Relationships>
</file>

<file path=ppt/slides/_rels/slide31.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0" Type="http://schemas.openxmlformats.org/officeDocument/2006/relationships/slideLayout" Target="../slideLayouts/slideLayout2.xml"/><Relationship Id="rId1" Type="http://schemas.openxmlformats.org/officeDocument/2006/relationships/tags" Target="../tags/tag1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hyperlink" Target="&#36130;&#20135;&#21644;&#34892;&#20026;&#31246;&#31246;&#28304;&#26126;&#32454;.doc" TargetMode="External"/><Relationship Id="rId1" Type="http://schemas.openxmlformats.org/officeDocument/2006/relationships/hyperlink" Target="&#36130;&#20135;&#21644;&#34892;&#20026;&#31246;&#32435;&#31246;&#30003;&#25253;&#34920;.doc"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0" Type="http://schemas.openxmlformats.org/officeDocument/2006/relationships/slideLayout" Target="../slideLayouts/slideLayout2.xml"/><Relationship Id="rId1" Type="http://schemas.openxmlformats.org/officeDocument/2006/relationships/tags" Target="../tags/tag132.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s>
</file>

<file path=ppt/slides/_rels/slide40.xml.rels><?xml version="1.0" encoding="UTF-8" standalone="yes"?>
<Relationships xmlns="http://schemas.openxmlformats.org/package/2006/relationships"><Relationship Id="rId9" Type="http://schemas.openxmlformats.org/officeDocument/2006/relationships/tags" Target="../tags/tag149.xml"/><Relationship Id="rId8" Type="http://schemas.openxmlformats.org/officeDocument/2006/relationships/tags" Target="../tags/tag148.xml"/><Relationship Id="rId7" Type="http://schemas.openxmlformats.org/officeDocument/2006/relationships/tags" Target="../tags/tag147.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0" Type="http://schemas.openxmlformats.org/officeDocument/2006/relationships/slideLayout" Target="../slideLayouts/slideLayout2.xml"/><Relationship Id="rId1" Type="http://schemas.openxmlformats.org/officeDocument/2006/relationships/tags" Target="../tags/tag14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 Type="http://schemas.openxmlformats.org/officeDocument/2006/relationships/tags" Target="../tags/tag151.xml"/><Relationship Id="rId10" Type="http://schemas.openxmlformats.org/officeDocument/2006/relationships/slideLayout" Target="../slideLayouts/slideLayout2.xml"/><Relationship Id="rId1" Type="http://schemas.openxmlformats.org/officeDocument/2006/relationships/tags" Target="../tags/tag15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0" Type="http://schemas.openxmlformats.org/officeDocument/2006/relationships/slideLayout" Target="../slideLayouts/slideLayout2.xml"/><Relationship Id="rId1" Type="http://schemas.openxmlformats.org/officeDocument/2006/relationships/tags" Target="../tags/tag3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6130;&#20135;&#21644;&#34892;&#20026;&#31246;&#31246;&#28304;&#26126;&#32454;.doc"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0" Type="http://schemas.openxmlformats.org/officeDocument/2006/relationships/slideLayout" Target="../slideLayouts/slideLayout2.xml"/><Relationship Id="rId1" Type="http://schemas.openxmlformats.org/officeDocument/2006/relationships/tags" Target="../tags/tag159.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16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9" Type="http://schemas.openxmlformats.org/officeDocument/2006/relationships/tags" Target="../tags/tag177.xml"/><Relationship Id="rId8" Type="http://schemas.openxmlformats.org/officeDocument/2006/relationships/tags" Target="../tags/tag176.xml"/><Relationship Id="rId7" Type="http://schemas.openxmlformats.org/officeDocument/2006/relationships/tags" Target="../tags/tag175.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0" Type="http://schemas.openxmlformats.org/officeDocument/2006/relationships/slideLayout" Target="../slideLayouts/slideLayout2.xml"/><Relationship Id="rId1" Type="http://schemas.openxmlformats.org/officeDocument/2006/relationships/tags" Target="../tags/tag16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image" Target="../media/image14.jpeg"/><Relationship Id="rId1" Type="http://schemas.openxmlformats.org/officeDocument/2006/relationships/image" Target="../media/image13.png"/></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image" Target="../media/image14.jpeg"/><Relationship Id="rId1" Type="http://schemas.openxmlformats.org/officeDocument/2006/relationships/image" Target="../media/image13.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6.xml.rels><?xml version="1.0" encoding="UTF-8" standalone="yes"?>
<Relationships xmlns="http://schemas.openxmlformats.org/package/2006/relationships"><Relationship Id="rId9" Type="http://schemas.openxmlformats.org/officeDocument/2006/relationships/tags" Target="../tags/tag186.xml"/><Relationship Id="rId8" Type="http://schemas.openxmlformats.org/officeDocument/2006/relationships/tags" Target="../tags/tag185.xml"/><Relationship Id="rId7" Type="http://schemas.openxmlformats.org/officeDocument/2006/relationships/tags" Target="../tags/tag184.xml"/><Relationship Id="rId6" Type="http://schemas.openxmlformats.org/officeDocument/2006/relationships/tags" Target="../tags/tag183.xml"/><Relationship Id="rId5" Type="http://schemas.openxmlformats.org/officeDocument/2006/relationships/tags" Target="../tags/tag182.xml"/><Relationship Id="rId4" Type="http://schemas.openxmlformats.org/officeDocument/2006/relationships/tags" Target="../tags/tag181.xml"/><Relationship Id="rId3" Type="http://schemas.openxmlformats.org/officeDocument/2006/relationships/tags" Target="../tags/tag180.xml"/><Relationship Id="rId2" Type="http://schemas.openxmlformats.org/officeDocument/2006/relationships/tags" Target="../tags/tag179.xml"/><Relationship Id="rId10" Type="http://schemas.openxmlformats.org/officeDocument/2006/relationships/slideLayout" Target="../slideLayouts/slideLayout2.xml"/><Relationship Id="rId1" Type="http://schemas.openxmlformats.org/officeDocument/2006/relationships/tags" Target="../tags/tag17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4.xml.rels><?xml version="1.0" encoding="UTF-8" standalone="yes"?>
<Relationships xmlns="http://schemas.openxmlformats.org/package/2006/relationships"><Relationship Id="rId9" Type="http://schemas.openxmlformats.org/officeDocument/2006/relationships/tags" Target="../tags/tag195.xml"/><Relationship Id="rId8" Type="http://schemas.openxmlformats.org/officeDocument/2006/relationships/tags" Target="../tags/tag194.xml"/><Relationship Id="rId7" Type="http://schemas.openxmlformats.org/officeDocument/2006/relationships/tags" Target="../tags/tag193.xml"/><Relationship Id="rId6" Type="http://schemas.openxmlformats.org/officeDocument/2006/relationships/tags" Target="../tags/tag192.xml"/><Relationship Id="rId5" Type="http://schemas.openxmlformats.org/officeDocument/2006/relationships/tags" Target="../tags/tag191.xml"/><Relationship Id="rId4" Type="http://schemas.openxmlformats.org/officeDocument/2006/relationships/tags" Target="../tags/tag190.xml"/><Relationship Id="rId3" Type="http://schemas.openxmlformats.org/officeDocument/2006/relationships/tags" Target="../tags/tag189.xml"/><Relationship Id="rId2" Type="http://schemas.openxmlformats.org/officeDocument/2006/relationships/tags" Target="../tags/tag188.xml"/><Relationship Id="rId10" Type="http://schemas.openxmlformats.org/officeDocument/2006/relationships/slideLayout" Target="../slideLayouts/slideLayout2.xml"/><Relationship Id="rId1" Type="http://schemas.openxmlformats.org/officeDocument/2006/relationships/tags" Target="../tags/tag18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0" Type="http://schemas.openxmlformats.org/officeDocument/2006/relationships/slideLayout" Target="../slideLayouts/slideLayout2.xml"/><Relationship Id="rId1" Type="http://schemas.openxmlformats.org/officeDocument/2006/relationships/tags" Target="../tags/tag4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89" name="Picture 2" descr="bg-1"/>
          <p:cNvPicPr>
            <a:picLocks noChangeAspect="1"/>
          </p:cNvPicPr>
          <p:nvPr/>
        </p:nvPicPr>
        <p:blipFill>
          <a:blip r:embed="rId1">
            <a:lum bright="1999"/>
          </a:blip>
          <a:stretch>
            <a:fillRect/>
          </a:stretch>
        </p:blipFill>
        <p:spPr>
          <a:xfrm>
            <a:off x="0" y="2162175"/>
            <a:ext cx="9144000" cy="4695825"/>
          </a:xfrm>
          <a:prstGeom prst="rect">
            <a:avLst/>
          </a:prstGeom>
          <a:noFill/>
          <a:ln w="9525">
            <a:noFill/>
          </a:ln>
        </p:spPr>
      </p:pic>
      <p:sp>
        <p:nvSpPr>
          <p:cNvPr id="12290" name="未知"/>
          <p:cNvSpPr/>
          <p:nvPr/>
        </p:nvSpPr>
        <p:spPr>
          <a:xfrm>
            <a:off x="-1587" y="1447800"/>
            <a:ext cx="9156700" cy="3832225"/>
          </a:xfrm>
          <a:custGeom>
            <a:avLst/>
            <a:gdLst/>
            <a:ahLst/>
            <a:cxnLst>
              <a:cxn ang="0">
                <a:pos x="30190310" y="312499348"/>
              </a:cxn>
              <a:cxn ang="0">
                <a:pos x="2147483647" y="30241875"/>
              </a:cxn>
              <a:cxn ang="0">
                <a:pos x="2147483647" y="1464211380"/>
              </a:cxn>
              <a:cxn ang="0">
                <a:pos x="2147483647" y="297378416"/>
              </a:cxn>
              <a:cxn ang="0">
                <a:pos x="2147483647" y="2147483647"/>
              </a:cxn>
              <a:cxn ang="0">
                <a:pos x="2147483647" y="2147483647"/>
              </a:cxn>
              <a:cxn ang="0">
                <a:pos x="2147483647" y="2147483647"/>
              </a:cxn>
              <a:cxn ang="0">
                <a:pos x="15095155" y="2147483647"/>
              </a:cxn>
              <a:cxn ang="0">
                <a:pos x="30190310" y="312499348"/>
              </a:cxn>
            </a:cxnLst>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ln>
        </p:spPr>
        <p:txBody>
          <a:bodyPr/>
          <a:p>
            <a:endParaRPr lang="zh-CN" altLang="en-US"/>
          </a:p>
        </p:txBody>
      </p:sp>
      <p:sp>
        <p:nvSpPr>
          <p:cNvPr id="12291" name="未知"/>
          <p:cNvSpPr/>
          <p:nvPr/>
        </p:nvSpPr>
        <p:spPr>
          <a:xfrm>
            <a:off x="-1587" y="1730375"/>
            <a:ext cx="9142412" cy="3265488"/>
          </a:xfrm>
          <a:custGeom>
            <a:avLst/>
            <a:gdLst/>
            <a:ahLst/>
            <a:cxnLst>
              <a:cxn ang="0">
                <a:pos x="15095134" y="685482478"/>
              </a:cxn>
              <a:cxn ang="0">
                <a:pos x="2147483647" y="25201561"/>
              </a:cxn>
              <a:cxn ang="0">
                <a:pos x="2147483647" y="1214715319"/>
              </a:cxn>
              <a:cxn ang="0">
                <a:pos x="2147483647" y="388104037"/>
              </a:cxn>
              <a:cxn ang="0">
                <a:pos x="2147483647" y="2147483647"/>
              </a:cxn>
              <a:cxn ang="0">
                <a:pos x="2147483647" y="2147483647"/>
              </a:cxn>
              <a:cxn ang="0">
                <a:pos x="2147483647" y="2147483647"/>
              </a:cxn>
              <a:cxn ang="0">
                <a:pos x="15095134" y="2147483647"/>
              </a:cxn>
              <a:cxn ang="0">
                <a:pos x="15095134" y="685482478"/>
              </a:cxn>
            </a:cxnLst>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tileRect/>
          </a:gradFill>
          <a:ln w="9525">
            <a:noFill/>
          </a:ln>
        </p:spPr>
        <p:txBody>
          <a:bodyPr/>
          <a:p>
            <a:endParaRPr lang="zh-CN" altLang="en-US"/>
          </a:p>
        </p:txBody>
      </p:sp>
      <p:grpSp>
        <p:nvGrpSpPr>
          <p:cNvPr id="12292" name="Group 5"/>
          <p:cNvGrpSpPr/>
          <p:nvPr/>
        </p:nvGrpSpPr>
        <p:grpSpPr>
          <a:xfrm>
            <a:off x="7086600" y="1947863"/>
            <a:ext cx="533400" cy="533400"/>
            <a:chOff x="0" y="0"/>
            <a:chExt cx="288" cy="288"/>
          </a:xfrm>
        </p:grpSpPr>
        <p:sp>
          <p:nvSpPr>
            <p:cNvPr id="4102"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2295" name="Group 8"/>
          <p:cNvGrpSpPr/>
          <p:nvPr/>
        </p:nvGrpSpPr>
        <p:grpSpPr>
          <a:xfrm>
            <a:off x="7620000" y="1371600"/>
            <a:ext cx="914400" cy="914400"/>
            <a:chOff x="0" y="0"/>
            <a:chExt cx="576" cy="576"/>
          </a:xfrm>
        </p:grpSpPr>
        <p:sp>
          <p:nvSpPr>
            <p:cNvPr id="12296" name="Oval 9"/>
            <p:cNvSpPr/>
            <p:nvPr/>
          </p:nvSpPr>
          <p:spPr>
            <a:xfrm>
              <a:off x="0" y="0"/>
              <a:ext cx="576" cy="576"/>
            </a:xfrm>
            <a:prstGeom prst="ellipse">
              <a:avLst/>
            </a:prstGeom>
            <a:solidFill>
              <a:srgbClr val="CC99FF">
                <a:alpha val="52939"/>
              </a:srgbClr>
            </a:solidFill>
            <a:ln w="9525">
              <a:noFill/>
            </a:ln>
          </p:spPr>
          <p:txBody>
            <a:bodyPr wrap="none" anchor="ctr" anchorCtr="0"/>
            <a:p>
              <a:pPr algn="ctr"/>
              <a:endParaRPr lang="zh-CN" altLang="en-US" dirty="0">
                <a:latin typeface="Arial" panose="020B0604020202020204" pitchFamily="34" charset="0"/>
                <a:ea typeface="宋体" panose="02010600030101010101" pitchFamily="2" charset="-122"/>
              </a:endParaRPr>
            </a:p>
          </p:txBody>
        </p:sp>
        <p:sp>
          <p:nvSpPr>
            <p:cNvPr id="3"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2298" name="Group 11"/>
          <p:cNvGrpSpPr/>
          <p:nvPr/>
        </p:nvGrpSpPr>
        <p:grpSpPr>
          <a:xfrm>
            <a:off x="285750" y="2286000"/>
            <a:ext cx="1295400" cy="1371600"/>
            <a:chOff x="0" y="0"/>
            <a:chExt cx="576" cy="576"/>
          </a:xfrm>
        </p:grpSpPr>
        <p:sp>
          <p:nvSpPr>
            <p:cNvPr id="12299" name="Oval 12"/>
            <p:cNvSpPr/>
            <p:nvPr/>
          </p:nvSpPr>
          <p:spPr>
            <a:xfrm>
              <a:off x="0" y="0"/>
              <a:ext cx="576" cy="576"/>
            </a:xfrm>
            <a:prstGeom prst="ellipse">
              <a:avLst/>
            </a:prstGeom>
            <a:gradFill rotWithShape="1">
              <a:gsLst>
                <a:gs pos="0">
                  <a:srgbClr val="FFFFFF"/>
                </a:gs>
                <a:gs pos="100000">
                  <a:srgbClr val="9933FF"/>
                </a:gs>
              </a:gsLst>
              <a:path path="shape">
                <a:fillToRect l="50000" t="50000" r="50000" b="50000"/>
              </a:path>
              <a:tileRect/>
            </a:gradFill>
            <a:ln w="9525">
              <a:noFill/>
            </a:ln>
          </p:spPr>
          <p:txBody>
            <a:bodyPr wrap="none" anchor="ctr" anchorCtr="0"/>
            <a:p>
              <a:pPr algn="ctr"/>
              <a:endParaRPr lang="zh-CN" altLang="en-US" dirty="0">
                <a:latin typeface="Arial" panose="020B0604020202020204" pitchFamily="34" charset="0"/>
                <a:ea typeface="宋体" panose="02010600030101010101" pitchFamily="2" charset="-122"/>
              </a:endParaRPr>
            </a:p>
          </p:txBody>
        </p:sp>
        <p:sp>
          <p:nvSpPr>
            <p:cNvPr id="4"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12301" name="Picture 14" descr="wechangelives"/>
          <p:cNvPicPr>
            <a:picLocks noChangeAspect="1"/>
          </p:cNvPicPr>
          <p:nvPr/>
        </p:nvPicPr>
        <p:blipFill>
          <a:blip r:embed="rId2">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4110" name="Rectangle 2"/>
          <p:cNvSpPr>
            <a:spLocks noGrp="1" noChangeArrowheads="1"/>
          </p:cNvSpPr>
          <p:nvPr>
            <p:ph type="ctrTitle" idx="4294967295"/>
          </p:nvPr>
        </p:nvSpPr>
        <p:spPr>
          <a:xfrm>
            <a:off x="790575" y="2438400"/>
            <a:ext cx="8713788" cy="1066800"/>
          </a:xfrm>
        </p:spPr>
        <p:txBody>
          <a:bodyPr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1200" cap="none" spc="0" normalizeH="0" baseline="0" noProof="1" dirty="0">
                <a:solidFill>
                  <a:srgbClr val="FF0000"/>
                </a:solidFill>
                <a:latin typeface="华文新魏" panose="02010800040101010101" pitchFamily="2" charset="-122"/>
                <a:ea typeface="华文新魏" panose="02010800040101010101" pitchFamily="2" charset="-122"/>
                <a:cs typeface="+mj-cs"/>
                <a:sym typeface="+mn-ea"/>
              </a:rPr>
              <a:t>项目七 财产税计算与申报</a:t>
            </a:r>
            <a:endParaRPr kumimoji="0" lang="zh-CN" altLang="en-US" sz="4800" b="1" i="0" u="none" strike="noStrike" kern="0" cap="none" spc="0" normalizeH="0" baseline="0" noProof="0" dirty="0" smtClean="0">
              <a:ln>
                <a:noFill/>
              </a:ln>
              <a:solidFill>
                <a:srgbClr val="FF0000"/>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uLnTx/>
              <a:uFillTx/>
              <a:latin typeface="华文新魏" panose="02010800040101010101" pitchFamily="2" charset="-122"/>
              <a:ea typeface="华文新魏" panose="02010800040101010101" pitchFamily="2" charset="-122"/>
              <a:cs typeface="+mj-cs"/>
              <a:sym typeface="+mn-ea"/>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标题 405505"/>
          <p:cNvSpPr>
            <a:spLocks noGrp="1"/>
          </p:cNvSpPr>
          <p:nvPr>
            <p:ph type="title"/>
          </p:nvPr>
        </p:nvSpPr>
        <p:spPr/>
        <p:txBody>
          <a:bodyPr anchor="ctr" anchorCtr="0"/>
          <a:p>
            <a:endParaRPr lang="zh-CN" altLang="zh-CN" dirty="0"/>
          </a:p>
        </p:txBody>
      </p:sp>
      <p:sp>
        <p:nvSpPr>
          <p:cNvPr id="24578" name="文本占位符 405506"/>
          <p:cNvSpPr>
            <a:spLocks noGrp="1"/>
          </p:cNvSpPr>
          <p:nvPr>
            <p:ph idx="1"/>
          </p:nvPr>
        </p:nvSpPr>
        <p:spPr>
          <a:xfrm>
            <a:off x="457200" y="457200"/>
            <a:ext cx="8334375" cy="4699000"/>
          </a:xfrm>
        </p:spPr>
        <p:txBody>
          <a:bodyPr anchor="t" anchorCtr="0"/>
          <a:p>
            <a:pPr>
              <a:lnSpc>
                <a:spcPct val="120000"/>
              </a:lnSpc>
              <a:spcBef>
                <a:spcPts val="25"/>
              </a:spcBef>
            </a:pPr>
            <a:r>
              <a:rPr lang="zh-CN" altLang="en-US" sz="2800" b="1" dirty="0"/>
              <a:t>（四）税收优惠 </a:t>
            </a:r>
            <a:endParaRPr lang="zh-CN" altLang="en-US" sz="2800" b="1" dirty="0"/>
          </a:p>
          <a:p>
            <a:pPr lvl="1">
              <a:lnSpc>
                <a:spcPct val="120000"/>
              </a:lnSpc>
              <a:spcBef>
                <a:spcPts val="25"/>
              </a:spcBef>
            </a:pPr>
            <a:r>
              <a:rPr lang="en-US" altLang="zh-CN" sz="2000" b="1" dirty="0"/>
              <a:t>1</a:t>
            </a:r>
            <a:r>
              <a:rPr lang="zh-CN" altLang="en-US" sz="2000" b="1" dirty="0"/>
              <a:t>、国家机关、人民团体、军队</a:t>
            </a:r>
            <a:r>
              <a:rPr lang="zh-CN" altLang="en-US" sz="2000" b="1" dirty="0">
                <a:solidFill>
                  <a:srgbClr val="FF0066"/>
                </a:solidFill>
              </a:rPr>
              <a:t>自用的房产</a:t>
            </a:r>
            <a:r>
              <a:rPr lang="zh-CN" altLang="en-US" sz="2000" b="1" dirty="0"/>
              <a:t>免征房产税。但上述免税单位的出租房产以及非自身业务使用的生产、营业用房，不属于免税范围。</a:t>
            </a:r>
            <a:endParaRPr lang="zh-CN" altLang="en-US" sz="2000" b="1" dirty="0"/>
          </a:p>
          <a:p>
            <a:pPr lvl="1">
              <a:lnSpc>
                <a:spcPct val="120000"/>
              </a:lnSpc>
              <a:spcBef>
                <a:spcPts val="25"/>
              </a:spcBef>
            </a:pPr>
            <a:r>
              <a:rPr lang="en-US" altLang="zh-CN" sz="2000" b="1" dirty="0"/>
              <a:t>2</a:t>
            </a:r>
            <a:r>
              <a:rPr lang="zh-CN" altLang="en-US" sz="2000" b="1" dirty="0"/>
              <a:t>、由国家财政部门拨付事业经费的单位，如学校、医疗卫生单位、托儿所、幼儿园、敬老院、文化、体育、艺术这些实行全额或差额预算管理的事业单位所有的，</a:t>
            </a:r>
            <a:r>
              <a:rPr lang="zh-CN" altLang="en-US" sz="2000" b="1" dirty="0">
                <a:solidFill>
                  <a:srgbClr val="FF0066"/>
                </a:solidFill>
              </a:rPr>
              <a:t>本身业务范围内使用的房产</a:t>
            </a:r>
            <a:r>
              <a:rPr lang="zh-CN" altLang="en-US" sz="2000" b="1" dirty="0"/>
              <a:t>免征房产税。</a:t>
            </a:r>
            <a:endParaRPr lang="zh-CN" altLang="en-US" sz="2000" b="1" dirty="0"/>
          </a:p>
          <a:p>
            <a:pPr lvl="1">
              <a:lnSpc>
                <a:spcPct val="120000"/>
              </a:lnSpc>
              <a:spcBef>
                <a:spcPts val="25"/>
              </a:spcBef>
            </a:pPr>
            <a:r>
              <a:rPr lang="en-US" altLang="zh-CN" sz="2000" b="1" dirty="0"/>
              <a:t>3</a:t>
            </a:r>
            <a:r>
              <a:rPr lang="zh-CN" altLang="en-US" sz="2000" b="1" dirty="0"/>
              <a:t>、</a:t>
            </a:r>
            <a:r>
              <a:rPr lang="zh-CN" altLang="en-US" sz="2000" b="1" dirty="0">
                <a:solidFill>
                  <a:srgbClr val="FF0066"/>
                </a:solidFill>
              </a:rPr>
              <a:t>宗教</a:t>
            </a:r>
            <a:r>
              <a:rPr lang="zh-CN" altLang="en-US" sz="2000" b="1" dirty="0"/>
              <a:t>寺庙、公园、名胜古迹</a:t>
            </a:r>
            <a:r>
              <a:rPr lang="zh-CN" altLang="en-US" sz="2000" b="1" dirty="0">
                <a:solidFill>
                  <a:srgbClr val="FF0066"/>
                </a:solidFill>
              </a:rPr>
              <a:t>自用的房产</a:t>
            </a:r>
            <a:r>
              <a:rPr lang="zh-CN" altLang="en-US" sz="2000" b="1" dirty="0"/>
              <a:t>免征房产税。</a:t>
            </a:r>
            <a:endParaRPr lang="zh-CN" altLang="en-US" sz="2000" b="1" dirty="0"/>
          </a:p>
          <a:p>
            <a:pPr lvl="1">
              <a:lnSpc>
                <a:spcPct val="120000"/>
              </a:lnSpc>
              <a:spcBef>
                <a:spcPts val="25"/>
              </a:spcBef>
            </a:pPr>
            <a:r>
              <a:rPr lang="en-US" altLang="zh-CN" sz="2000" b="1" dirty="0"/>
              <a:t>4</a:t>
            </a:r>
            <a:r>
              <a:rPr lang="zh-CN" altLang="en-US" sz="2000" b="1" dirty="0"/>
              <a:t>、</a:t>
            </a:r>
            <a:r>
              <a:rPr lang="zh-CN" altLang="en-US" sz="2000" b="1" dirty="0">
                <a:solidFill>
                  <a:srgbClr val="FF0066"/>
                </a:solidFill>
              </a:rPr>
              <a:t>个人所有非营业用</a:t>
            </a:r>
            <a:r>
              <a:rPr lang="zh-CN" altLang="en-US" sz="2000" b="1" dirty="0"/>
              <a:t>的房产免征房产税。</a:t>
            </a:r>
            <a:br>
              <a:rPr lang="zh-CN" altLang="en-US" sz="2000" b="1" dirty="0"/>
            </a:br>
            <a:r>
              <a:rPr lang="zh-CN" altLang="en-US" sz="2000" b="1" dirty="0"/>
              <a:t>　　个人所有的非营业用房，主要是指居民住房，不分面积多少，一律免征房产税。</a:t>
            </a:r>
            <a:br>
              <a:rPr lang="zh-CN" altLang="en-US" sz="2000" b="1" dirty="0"/>
            </a:br>
            <a:r>
              <a:rPr lang="zh-CN" altLang="en-US" sz="2000" b="1" dirty="0"/>
              <a:t>　　对个人拥有的营业用房或者出租的房产，不属于免税房产，应照章纳税。</a:t>
            </a:r>
            <a:endParaRPr lang="zh-CN" altLang="en-US" sz="2000" b="1" dirty="0"/>
          </a:p>
        </p:txBody>
      </p:sp>
    </p:spTree>
  </p:cSld>
  <p:clrMapOvr>
    <a:masterClrMapping/>
  </p:clrMapOvr>
  <p:transition>
    <p:blinds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450561"/>
          <p:cNvSpPr>
            <a:spLocks noGrp="1"/>
          </p:cNvSpPr>
          <p:nvPr>
            <p:ph type="title"/>
          </p:nvPr>
        </p:nvSpPr>
        <p:spPr/>
        <p:txBody>
          <a:bodyPr anchor="ctr" anchorCtr="0"/>
          <a:p>
            <a:endParaRPr lang="zh-CN" altLang="zh-CN" dirty="0"/>
          </a:p>
        </p:txBody>
      </p:sp>
      <p:sp>
        <p:nvSpPr>
          <p:cNvPr id="25602" name="文本占位符 450562"/>
          <p:cNvSpPr>
            <a:spLocks noGrp="1"/>
          </p:cNvSpPr>
          <p:nvPr>
            <p:ph idx="1"/>
          </p:nvPr>
        </p:nvSpPr>
        <p:spPr>
          <a:xfrm>
            <a:off x="323850" y="677863"/>
            <a:ext cx="8362950" cy="5189537"/>
          </a:xfrm>
        </p:spPr>
        <p:txBody>
          <a:bodyPr anchor="t" anchorCtr="0"/>
          <a:p>
            <a:pPr lvl="1">
              <a:lnSpc>
                <a:spcPct val="120000"/>
              </a:lnSpc>
              <a:spcBef>
                <a:spcPts val="25"/>
              </a:spcBef>
            </a:pPr>
            <a:r>
              <a:rPr lang="en-US" altLang="zh-CN" b="1" dirty="0"/>
              <a:t>5</a:t>
            </a:r>
            <a:r>
              <a:rPr lang="zh-CN" altLang="en-US" b="1" dirty="0"/>
              <a:t>、经财政部批准免税的其他房产。</a:t>
            </a:r>
            <a:endParaRPr lang="zh-CN" altLang="en-US" b="1" dirty="0"/>
          </a:p>
          <a:p>
            <a:pPr lvl="2">
              <a:lnSpc>
                <a:spcPct val="120000"/>
              </a:lnSpc>
              <a:spcBef>
                <a:spcPts val="25"/>
              </a:spcBef>
            </a:pPr>
            <a:r>
              <a:rPr lang="zh-CN" altLang="en-US" b="1" dirty="0"/>
              <a:t>（</a:t>
            </a:r>
            <a:r>
              <a:rPr lang="en-US" altLang="zh-CN" b="1" dirty="0"/>
              <a:t>1</a:t>
            </a:r>
            <a:r>
              <a:rPr lang="zh-CN" altLang="en-US" b="1" dirty="0"/>
              <a:t>）损坏不堪使用的房屋和危险房屋，经有关部门</a:t>
            </a:r>
            <a:r>
              <a:rPr lang="zh-CN" altLang="en-US" b="1" dirty="0">
                <a:solidFill>
                  <a:srgbClr val="FF0066"/>
                </a:solidFill>
              </a:rPr>
              <a:t>鉴定，在停止使用后</a:t>
            </a:r>
            <a:r>
              <a:rPr lang="zh-CN" altLang="en-US" b="1" dirty="0"/>
              <a:t>，可免征房产税。</a:t>
            </a:r>
            <a:endParaRPr lang="zh-CN" altLang="en-US" b="1" dirty="0"/>
          </a:p>
          <a:p>
            <a:pPr lvl="2">
              <a:lnSpc>
                <a:spcPct val="120000"/>
              </a:lnSpc>
              <a:spcBef>
                <a:spcPts val="25"/>
              </a:spcBef>
            </a:pPr>
            <a:r>
              <a:rPr lang="zh-CN" altLang="en-US" b="1" dirty="0"/>
              <a:t>（</a:t>
            </a:r>
            <a:r>
              <a:rPr lang="en-US" altLang="zh-CN" b="1" dirty="0"/>
              <a:t>2</a:t>
            </a:r>
            <a:r>
              <a:rPr lang="zh-CN" altLang="en-US" b="1" dirty="0"/>
              <a:t>）纳税人因房屋大修导致连续停用</a:t>
            </a:r>
            <a:r>
              <a:rPr lang="zh-CN" altLang="en-US" b="1" dirty="0">
                <a:solidFill>
                  <a:srgbClr val="FF0066"/>
                </a:solidFill>
              </a:rPr>
              <a:t>半年以上</a:t>
            </a:r>
            <a:r>
              <a:rPr lang="zh-CN" altLang="en-US" b="1" dirty="0"/>
              <a:t>的，在房屋</a:t>
            </a:r>
            <a:r>
              <a:rPr lang="zh-CN" altLang="en-US" b="1" dirty="0">
                <a:solidFill>
                  <a:srgbClr val="FF0066"/>
                </a:solidFill>
              </a:rPr>
              <a:t>大修期间</a:t>
            </a:r>
            <a:r>
              <a:rPr lang="zh-CN" altLang="en-US" b="1" dirty="0"/>
              <a:t>免征房产税。</a:t>
            </a:r>
            <a:endParaRPr lang="zh-CN" altLang="en-US" b="1" dirty="0"/>
          </a:p>
          <a:p>
            <a:pPr lvl="2">
              <a:lnSpc>
                <a:spcPct val="120000"/>
              </a:lnSpc>
              <a:spcBef>
                <a:spcPts val="25"/>
              </a:spcBef>
            </a:pPr>
            <a:r>
              <a:rPr lang="zh-CN" altLang="en-US" b="1" dirty="0"/>
              <a:t>（</a:t>
            </a:r>
            <a:r>
              <a:rPr lang="en-US" altLang="zh-CN" b="1" dirty="0"/>
              <a:t>3</a:t>
            </a:r>
            <a:r>
              <a:rPr lang="zh-CN" altLang="en-US" b="1" dirty="0"/>
              <a:t>）在基建工地为基建工程服务的各种工棚、材料棚等临时性房屋，在</a:t>
            </a:r>
            <a:r>
              <a:rPr lang="zh-CN" altLang="en-US" b="1" dirty="0">
                <a:solidFill>
                  <a:srgbClr val="FF0066"/>
                </a:solidFill>
              </a:rPr>
              <a:t>施工期间</a:t>
            </a:r>
            <a:r>
              <a:rPr lang="zh-CN" altLang="en-US" b="1" dirty="0"/>
              <a:t>一律免征房产税；当施工结束后，施工企业将这种临时性房屋交还或估价转让给基建单位的，应从基建单位接受的次月起照章纳税。</a:t>
            </a:r>
            <a:endParaRPr lang="zh-CN" altLang="en-US" b="1" dirty="0"/>
          </a:p>
        </p:txBody>
      </p:sp>
    </p:spTree>
  </p:cSld>
  <p:clrMapOvr>
    <a:masterClrMapping/>
  </p:clrMapOvr>
  <p:transition>
    <p:blinds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41541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52" y="4076"/>
              <a:ext cx="6996" cy="2876"/>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25"/>
                </a:spcBef>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【考题</a:t>
              </a:r>
              <a:r>
                <a:rPr lang="en-US" altLang="zh-CN" dirty="0">
                  <a:solidFill>
                    <a:srgbClr val="FF0000"/>
                  </a:solidFill>
                  <a:latin typeface="微软雅黑" panose="020B0503020204020204" charset="-122"/>
                  <a:ea typeface="微软雅黑" panose="020B0503020204020204" charset="-122"/>
                  <a:sym typeface="+mn-ea"/>
                </a:rPr>
                <a:t>·</a:t>
              </a:r>
              <a:r>
                <a:rPr lang="zh-CN" altLang="zh-CN" dirty="0">
                  <a:solidFill>
                    <a:srgbClr val="FF0000"/>
                  </a:solidFill>
                  <a:latin typeface="微软雅黑" panose="020B0503020204020204" charset="-122"/>
                  <a:ea typeface="微软雅黑" panose="020B0503020204020204" charset="-122"/>
                  <a:sym typeface="+mn-ea"/>
                </a:rPr>
                <a:t>单选题】</a:t>
              </a:r>
              <a:r>
                <a:rPr lang="zh-CN" altLang="en-US" sz="2000" b="1" dirty="0">
                  <a:sym typeface="+mn-ea"/>
                </a:rPr>
                <a:t>某企业</a:t>
              </a:r>
              <a:r>
                <a:rPr lang="en-US" altLang="zh-CN" sz="2000" b="1" dirty="0">
                  <a:sym typeface="+mn-ea"/>
                </a:rPr>
                <a:t>2023</a:t>
              </a:r>
              <a:r>
                <a:rPr lang="zh-CN" altLang="en-US" sz="2000" b="1" dirty="0">
                  <a:sym typeface="+mn-ea"/>
                </a:rPr>
                <a:t>年</a:t>
              </a:r>
              <a:r>
                <a:rPr lang="en-US" altLang="zh-CN" sz="2000" b="1" dirty="0">
                  <a:sym typeface="+mn-ea"/>
                </a:rPr>
                <a:t>2</a:t>
              </a:r>
              <a:r>
                <a:rPr lang="zh-CN" altLang="en-US" sz="2000" b="1" dirty="0">
                  <a:sym typeface="+mn-ea"/>
                </a:rPr>
                <a:t>月委托一施工单位新建厂房，</a:t>
              </a:r>
              <a:r>
                <a:rPr lang="en-US" altLang="zh-CN" sz="2000" b="1" dirty="0">
                  <a:sym typeface="+mn-ea"/>
                </a:rPr>
                <a:t>9</a:t>
              </a:r>
              <a:r>
                <a:rPr lang="zh-CN" altLang="en-US" sz="2000" b="1" dirty="0">
                  <a:sym typeface="+mn-ea"/>
                </a:rPr>
                <a:t>月对建成的厂房办理验收手续，同时接管基建工地上价值</a:t>
              </a:r>
              <a:r>
                <a:rPr lang="en-US" altLang="zh-CN" sz="2000" b="1" dirty="0">
                  <a:sym typeface="+mn-ea"/>
                </a:rPr>
                <a:t>100</a:t>
              </a:r>
              <a:r>
                <a:rPr lang="zh-CN" altLang="en-US" sz="2000" b="1" dirty="0">
                  <a:sym typeface="+mn-ea"/>
                </a:rPr>
                <a:t>万元的材料棚，一并转入固定资产，原值合计</a:t>
              </a:r>
              <a:r>
                <a:rPr lang="en-US" altLang="zh-CN" sz="2000" b="1" dirty="0">
                  <a:sym typeface="+mn-ea"/>
                </a:rPr>
                <a:t>1100</a:t>
              </a:r>
              <a:r>
                <a:rPr lang="zh-CN" altLang="en-US" sz="2000" b="1" dirty="0">
                  <a:sym typeface="+mn-ea"/>
                </a:rPr>
                <a:t>万元。该企业所在省规定的房产余值扣除比例为</a:t>
              </a:r>
              <a:r>
                <a:rPr lang="en-US" altLang="zh-CN" sz="2000" b="1" dirty="0">
                  <a:sym typeface="+mn-ea"/>
                </a:rPr>
                <a:t>30%</a:t>
              </a:r>
              <a:r>
                <a:rPr lang="zh-CN" altLang="en-US" sz="2000" b="1" dirty="0">
                  <a:sym typeface="+mn-ea"/>
                </a:rPr>
                <a:t>。</a:t>
              </a:r>
              <a:r>
                <a:rPr lang="en-US" altLang="zh-CN" sz="2000" b="1" dirty="0">
                  <a:sym typeface="+mn-ea"/>
                </a:rPr>
                <a:t>2023</a:t>
              </a:r>
              <a:r>
                <a:rPr lang="zh-CN" altLang="en-US" sz="2000" b="1" dirty="0">
                  <a:sym typeface="+mn-ea"/>
                </a:rPr>
                <a:t>年企业该项固定资产应缴纳房产税（　）。</a:t>
              </a:r>
              <a:br>
                <a:rPr lang="zh-CN" altLang="en-US" sz="2000" b="1" dirty="0">
                  <a:sym typeface="+mn-ea"/>
                </a:rPr>
              </a:br>
              <a:r>
                <a:rPr lang="zh-CN" altLang="en-US" sz="2000" b="1" dirty="0">
                  <a:sym typeface="+mn-ea"/>
                </a:rPr>
                <a:t>　　</a:t>
              </a:r>
              <a:r>
                <a:rPr lang="en-US" altLang="zh-CN" sz="2000" b="1" dirty="0">
                  <a:sym typeface="+mn-ea"/>
                </a:rPr>
                <a:t>A.2.1</a:t>
              </a:r>
              <a:r>
                <a:rPr lang="zh-CN" altLang="en-US" sz="2000" b="1" dirty="0">
                  <a:sym typeface="+mn-ea"/>
                </a:rPr>
                <a:t>万元</a:t>
              </a:r>
              <a:br>
                <a:rPr lang="zh-CN" altLang="en-US" sz="2000" b="1" dirty="0">
                  <a:sym typeface="+mn-ea"/>
                </a:rPr>
              </a:br>
              <a:r>
                <a:rPr lang="zh-CN" altLang="en-US" sz="2000" b="1" dirty="0">
                  <a:sym typeface="+mn-ea"/>
                </a:rPr>
                <a:t>　　</a:t>
              </a:r>
              <a:r>
                <a:rPr lang="en-US" altLang="zh-CN" sz="2000" b="1" dirty="0">
                  <a:sym typeface="+mn-ea"/>
                </a:rPr>
                <a:t>B.2.31</a:t>
              </a:r>
              <a:r>
                <a:rPr lang="zh-CN" altLang="en-US" sz="2000" b="1" dirty="0">
                  <a:sym typeface="+mn-ea"/>
                </a:rPr>
                <a:t>万元</a:t>
              </a:r>
              <a:br>
                <a:rPr lang="zh-CN" altLang="en-US" sz="2000" b="1" dirty="0">
                  <a:sym typeface="+mn-ea"/>
                </a:rPr>
              </a:br>
              <a:r>
                <a:rPr lang="zh-CN" altLang="en-US" sz="2000" b="1" dirty="0">
                  <a:sym typeface="+mn-ea"/>
                </a:rPr>
                <a:t>　　</a:t>
              </a:r>
              <a:r>
                <a:rPr lang="en-US" altLang="zh-CN" sz="2000" b="1" dirty="0">
                  <a:sym typeface="+mn-ea"/>
                </a:rPr>
                <a:t>C.2.8</a:t>
              </a:r>
              <a:r>
                <a:rPr lang="zh-CN" altLang="en-US" sz="2000" b="1" dirty="0">
                  <a:sym typeface="+mn-ea"/>
                </a:rPr>
                <a:t>万元</a:t>
              </a:r>
              <a:br>
                <a:rPr lang="zh-CN" altLang="en-US" sz="2000" b="1" dirty="0">
                  <a:sym typeface="+mn-ea"/>
                </a:rPr>
              </a:br>
              <a:r>
                <a:rPr lang="zh-CN" altLang="en-US" sz="2000" b="1" dirty="0">
                  <a:sym typeface="+mn-ea"/>
                </a:rPr>
                <a:t>　　</a:t>
              </a:r>
              <a:r>
                <a:rPr lang="en-US" altLang="zh-CN" sz="2000" b="1" dirty="0">
                  <a:sym typeface="+mn-ea"/>
                </a:rPr>
                <a:t>D.3.08</a:t>
              </a:r>
              <a:r>
                <a:rPr lang="zh-CN" altLang="en-US" sz="2000" b="1" dirty="0">
                  <a:sym typeface="+mn-ea"/>
                </a:rPr>
                <a:t>万元</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22935" y="4693285"/>
            <a:ext cx="7746365" cy="152971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sz="1800" dirty="0">
                <a:solidFill>
                  <a:srgbClr val="FF0000"/>
                </a:solidFill>
                <a:latin typeface="微软雅黑" panose="020B0503020204020204" charset="-122"/>
                <a:ea typeface="微软雅黑" panose="020B0503020204020204" charset="-122"/>
                <a:sym typeface="华康少女文字W5(P)" pitchFamily="82" charset="-122"/>
              </a:rPr>
              <a:t>B</a:t>
            </a:r>
            <a:endParaRPr lang="en-US" sz="1800" dirty="0">
              <a:solidFill>
                <a:srgbClr val="FF0000"/>
              </a:solidFill>
              <a:latin typeface="微软雅黑" panose="020B0503020204020204" charset="-122"/>
              <a:ea typeface="微软雅黑" panose="020B0503020204020204" charset="-122"/>
              <a:sym typeface="华康少女文字W5(P)" pitchFamily="82" charset="-122"/>
            </a:endParaRPr>
          </a:p>
          <a:p>
            <a:pPr indent="466725">
              <a:lnSpc>
                <a:spcPct val="140000"/>
              </a:lnSpc>
              <a:buSzTx/>
              <a:buFont typeface="Arial" panose="020B0604020202020204" pitchFamily="34" charset="0"/>
            </a:pPr>
            <a:r>
              <a:rPr lang="zh-CN" altLang="en-US" sz="1800" b="1" dirty="0">
                <a:solidFill>
                  <a:srgbClr val="FF0000"/>
                </a:solidFill>
                <a:sym typeface="+mn-ea"/>
              </a:rPr>
              <a:t>【解析】</a:t>
            </a:r>
            <a:r>
              <a:rPr lang="zh-CN" altLang="en-US" sz="1800" b="1" dirty="0">
                <a:sym typeface="+mn-ea"/>
              </a:rPr>
              <a:t>应缴纳房产税</a:t>
            </a:r>
            <a:r>
              <a:rPr lang="en-US" altLang="zh-CN" sz="1800" b="1" dirty="0">
                <a:sym typeface="+mn-ea"/>
              </a:rPr>
              <a:t>=1100×</a:t>
            </a:r>
            <a:r>
              <a:rPr lang="zh-CN" altLang="en-US" sz="1800" b="1" dirty="0">
                <a:sym typeface="+mn-ea"/>
              </a:rPr>
              <a:t>（</a:t>
            </a:r>
            <a:r>
              <a:rPr lang="en-US" altLang="zh-CN" sz="1800" b="1" dirty="0">
                <a:sym typeface="+mn-ea"/>
              </a:rPr>
              <a:t>1-30%</a:t>
            </a:r>
            <a:r>
              <a:rPr lang="zh-CN" altLang="en-US" sz="1800" b="1" dirty="0">
                <a:sym typeface="+mn-ea"/>
              </a:rPr>
              <a:t>）×</a:t>
            </a:r>
            <a:r>
              <a:rPr lang="en-US" altLang="zh-CN" sz="1800" b="1" dirty="0">
                <a:sym typeface="+mn-ea"/>
              </a:rPr>
              <a:t>1.2%÷4=2.31</a:t>
            </a:r>
            <a:endParaRPr lang="en-US" altLang="zh-CN" sz="1800" b="1" dirty="0"/>
          </a:p>
          <a:p>
            <a:pPr indent="466725">
              <a:lnSpc>
                <a:spcPct val="140000"/>
              </a:lnSpc>
              <a:buSzTx/>
              <a:buFont typeface="Arial" panose="020B0604020202020204" pitchFamily="34" charset="0"/>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标题 408577"/>
          <p:cNvSpPr>
            <a:spLocks noGrp="1"/>
          </p:cNvSpPr>
          <p:nvPr>
            <p:ph type="title"/>
          </p:nvPr>
        </p:nvSpPr>
        <p:spPr/>
        <p:txBody>
          <a:bodyPr anchor="ctr" anchorCtr="0"/>
          <a:p>
            <a:endParaRPr lang="zh-CN" altLang="zh-CN" dirty="0"/>
          </a:p>
        </p:txBody>
      </p:sp>
      <p:sp>
        <p:nvSpPr>
          <p:cNvPr id="27650" name="文本占位符 408578"/>
          <p:cNvSpPr>
            <a:spLocks noGrp="1"/>
          </p:cNvSpPr>
          <p:nvPr>
            <p:ph idx="1"/>
          </p:nvPr>
        </p:nvSpPr>
        <p:spPr>
          <a:xfrm>
            <a:off x="0" y="1003300"/>
            <a:ext cx="8331200" cy="4851400"/>
          </a:xfrm>
        </p:spPr>
        <p:txBody>
          <a:bodyPr anchor="t" anchorCtr="0"/>
          <a:p>
            <a:pPr lvl="2">
              <a:lnSpc>
                <a:spcPct val="120000"/>
              </a:lnSpc>
              <a:spcBef>
                <a:spcPts val="25"/>
              </a:spcBef>
            </a:pPr>
            <a:r>
              <a:rPr lang="zh-CN" altLang="en-US" b="1" dirty="0"/>
              <a:t>（</a:t>
            </a:r>
            <a:r>
              <a:rPr lang="en-US" altLang="zh-CN" b="1" dirty="0"/>
              <a:t>4</a:t>
            </a:r>
            <a:r>
              <a:rPr lang="zh-CN" altLang="en-US" b="1" dirty="0"/>
              <a:t>）为鼓励利用</a:t>
            </a:r>
            <a:r>
              <a:rPr lang="zh-CN" altLang="en-US" b="1" dirty="0">
                <a:solidFill>
                  <a:srgbClr val="FF0066"/>
                </a:solidFill>
              </a:rPr>
              <a:t>地下人防设施</a:t>
            </a:r>
            <a:r>
              <a:rPr lang="zh-CN" altLang="en-US" b="1" dirty="0"/>
              <a:t>，暂不征收房产税。</a:t>
            </a:r>
            <a:endParaRPr lang="zh-CN" altLang="en-US" b="1" dirty="0"/>
          </a:p>
          <a:p>
            <a:pPr lvl="2">
              <a:lnSpc>
                <a:spcPct val="120000"/>
              </a:lnSpc>
              <a:spcBef>
                <a:spcPts val="25"/>
              </a:spcBef>
            </a:pPr>
            <a:r>
              <a:rPr lang="zh-CN" altLang="en-US" b="1" dirty="0"/>
              <a:t>（</a:t>
            </a:r>
            <a:r>
              <a:rPr lang="en-US" altLang="zh-CN" b="1" dirty="0"/>
              <a:t>5</a:t>
            </a:r>
            <a:r>
              <a:rPr lang="zh-CN" altLang="en-US" b="1" dirty="0"/>
              <a:t>）对房管部门经租的</a:t>
            </a:r>
            <a:r>
              <a:rPr lang="zh-CN" altLang="en-US" b="1" dirty="0">
                <a:solidFill>
                  <a:srgbClr val="FF0066"/>
                </a:solidFill>
              </a:rPr>
              <a:t>居民住房</a:t>
            </a:r>
            <a:r>
              <a:rPr lang="zh-CN" altLang="en-US" b="1" dirty="0"/>
              <a:t>。</a:t>
            </a:r>
            <a:endParaRPr lang="zh-CN" altLang="en-US" b="1" dirty="0"/>
          </a:p>
          <a:p>
            <a:pPr lvl="2">
              <a:lnSpc>
                <a:spcPct val="120000"/>
              </a:lnSpc>
              <a:spcBef>
                <a:spcPts val="25"/>
              </a:spcBef>
            </a:pPr>
            <a:r>
              <a:rPr lang="zh-CN" altLang="en-US" b="1" dirty="0"/>
              <a:t>（</a:t>
            </a:r>
            <a:r>
              <a:rPr lang="en-US" altLang="zh-CN" b="1" dirty="0"/>
              <a:t>6</a:t>
            </a:r>
            <a:r>
              <a:rPr lang="zh-CN" altLang="en-US" b="1" dirty="0"/>
              <a:t>）对</a:t>
            </a:r>
            <a:r>
              <a:rPr lang="zh-CN" altLang="en-US" b="1" dirty="0">
                <a:solidFill>
                  <a:srgbClr val="FF0066"/>
                </a:solidFill>
              </a:rPr>
              <a:t>高校后勤实体</a:t>
            </a:r>
            <a:r>
              <a:rPr lang="zh-CN" altLang="en-US" b="1" dirty="0"/>
              <a:t>免征房产税。</a:t>
            </a:r>
            <a:endParaRPr lang="zh-CN" altLang="en-US" b="1" dirty="0"/>
          </a:p>
          <a:p>
            <a:pPr lvl="2">
              <a:lnSpc>
                <a:spcPct val="120000"/>
              </a:lnSpc>
              <a:spcBef>
                <a:spcPts val="25"/>
              </a:spcBef>
            </a:pPr>
            <a:r>
              <a:rPr lang="zh-CN" altLang="en-US" b="1" dirty="0"/>
              <a:t>（</a:t>
            </a:r>
            <a:r>
              <a:rPr lang="en-US" altLang="zh-CN" b="1" dirty="0"/>
              <a:t>7</a:t>
            </a:r>
            <a:r>
              <a:rPr lang="zh-CN" altLang="en-US" b="1" dirty="0"/>
              <a:t>）对非营利性医疗机构、疾病控制机构和妇幼保健机构等卫生机构</a:t>
            </a:r>
            <a:r>
              <a:rPr lang="zh-CN" altLang="en-US" b="1" dirty="0">
                <a:solidFill>
                  <a:srgbClr val="FF0066"/>
                </a:solidFill>
              </a:rPr>
              <a:t>自用的</a:t>
            </a:r>
            <a:r>
              <a:rPr lang="zh-CN" altLang="en-US" b="1" dirty="0"/>
              <a:t>房产，免征房产税。</a:t>
            </a:r>
            <a:endParaRPr lang="zh-CN" altLang="en-US" b="1" dirty="0"/>
          </a:p>
          <a:p>
            <a:pPr lvl="2">
              <a:lnSpc>
                <a:spcPct val="120000"/>
              </a:lnSpc>
              <a:spcBef>
                <a:spcPts val="25"/>
              </a:spcBef>
            </a:pPr>
            <a:r>
              <a:rPr lang="zh-CN" altLang="en-US" b="1" dirty="0"/>
              <a:t>（</a:t>
            </a:r>
            <a:r>
              <a:rPr lang="en-US" altLang="zh-CN" b="1" dirty="0"/>
              <a:t>8</a:t>
            </a:r>
            <a:r>
              <a:rPr lang="zh-CN" altLang="en-US" b="1" dirty="0"/>
              <a:t>）老年服务机构</a:t>
            </a:r>
            <a:r>
              <a:rPr lang="zh-CN" altLang="en-US" b="1" dirty="0">
                <a:solidFill>
                  <a:srgbClr val="FF0066"/>
                </a:solidFill>
              </a:rPr>
              <a:t>自用的</a:t>
            </a:r>
            <a:r>
              <a:rPr lang="zh-CN" altLang="en-US" b="1" dirty="0"/>
              <a:t>房产。</a:t>
            </a:r>
            <a:endParaRPr lang="zh-CN" altLang="en-US" b="1" dirty="0"/>
          </a:p>
          <a:p>
            <a:pPr lvl="2">
              <a:lnSpc>
                <a:spcPct val="120000"/>
              </a:lnSpc>
              <a:spcBef>
                <a:spcPts val="25"/>
              </a:spcBef>
            </a:pPr>
            <a:r>
              <a:rPr lang="zh-CN" altLang="en-US" b="1" dirty="0"/>
              <a:t>（</a:t>
            </a:r>
            <a:r>
              <a:rPr lang="en-US" altLang="zh-CN" b="1" dirty="0"/>
              <a:t>9</a:t>
            </a:r>
            <a:r>
              <a:rPr lang="zh-CN" altLang="en-US" b="1" dirty="0"/>
              <a:t>）对按政府规定价格出租的</a:t>
            </a:r>
            <a:r>
              <a:rPr lang="zh-CN" altLang="en-US" b="1" dirty="0">
                <a:solidFill>
                  <a:srgbClr val="FF0066"/>
                </a:solidFill>
              </a:rPr>
              <a:t>公有住房和廉租住房暂免征收房产税</a:t>
            </a:r>
            <a:r>
              <a:rPr lang="zh-CN" altLang="en-US" b="1" dirty="0"/>
              <a:t>。</a:t>
            </a:r>
            <a:endParaRPr lang="zh-CN" altLang="en-US" b="1" dirty="0"/>
          </a:p>
          <a:p>
            <a:pPr lvl="2">
              <a:lnSpc>
                <a:spcPct val="120000"/>
              </a:lnSpc>
              <a:spcBef>
                <a:spcPts val="25"/>
              </a:spcBef>
            </a:pPr>
            <a:r>
              <a:rPr lang="zh-CN" altLang="en-US" b="1" dirty="0"/>
              <a:t>（</a:t>
            </a:r>
            <a:r>
              <a:rPr lang="en-US" altLang="zh-CN" b="1" dirty="0"/>
              <a:t>10</a:t>
            </a:r>
            <a:r>
              <a:rPr lang="zh-CN" altLang="en-US" b="1" dirty="0"/>
              <a:t>）对邮政部门坐落在</a:t>
            </a:r>
            <a:r>
              <a:rPr lang="zh-CN" altLang="en-US" b="1" dirty="0">
                <a:solidFill>
                  <a:srgbClr val="FF0066"/>
                </a:solidFill>
              </a:rPr>
              <a:t>征税范围内</a:t>
            </a:r>
            <a:r>
              <a:rPr lang="zh-CN" altLang="en-US" b="1" dirty="0"/>
              <a:t>的房产需交房产税，反之，坐落在</a:t>
            </a:r>
            <a:r>
              <a:rPr lang="zh-CN" altLang="en-US" b="1" dirty="0">
                <a:solidFill>
                  <a:srgbClr val="FF0066"/>
                </a:solidFill>
              </a:rPr>
              <a:t>征税范围外</a:t>
            </a:r>
            <a:r>
              <a:rPr lang="zh-CN" altLang="en-US" b="1" dirty="0"/>
              <a:t>的房产虽登记管理在县城，但不交房产税。</a:t>
            </a:r>
            <a:endParaRPr lang="zh-CN" altLang="en-US" b="1" dirty="0"/>
          </a:p>
        </p:txBody>
      </p:sp>
    </p:spTree>
  </p:cSld>
  <p:clrMapOvr>
    <a:masterClrMapping/>
  </p:clrMapOvr>
  <p:transition>
    <p:blinds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文本占位符 443394"/>
          <p:cNvSpPr>
            <a:spLocks noGrp="1"/>
          </p:cNvSpPr>
          <p:nvPr>
            <p:ph idx="1"/>
          </p:nvPr>
        </p:nvSpPr>
        <p:spPr>
          <a:xfrm>
            <a:off x="-177800" y="665163"/>
            <a:ext cx="8785225" cy="4706937"/>
          </a:xfrm>
        </p:spPr>
        <p:txBody>
          <a:bodyPr anchor="t" anchorCtr="0"/>
          <a:p>
            <a:pPr lvl="2">
              <a:lnSpc>
                <a:spcPct val="120000"/>
              </a:lnSpc>
              <a:spcBef>
                <a:spcPts val="25"/>
              </a:spcBef>
            </a:pPr>
            <a:r>
              <a:rPr lang="zh-CN" altLang="en-US" b="1" dirty="0"/>
              <a:t>（</a:t>
            </a:r>
            <a:r>
              <a:rPr lang="en-US" altLang="zh-CN" b="1" dirty="0"/>
              <a:t>11</a:t>
            </a:r>
            <a:r>
              <a:rPr lang="zh-CN" altLang="en-US" b="1" dirty="0"/>
              <a:t>）</a:t>
            </a:r>
            <a:r>
              <a:rPr lang="zh-CN" altLang="en-US" b="1" dirty="0">
                <a:solidFill>
                  <a:srgbClr val="FF0066"/>
                </a:solidFill>
              </a:rPr>
              <a:t>向居民供热</a:t>
            </a:r>
            <a:r>
              <a:rPr lang="zh-CN" altLang="en-US" b="1" dirty="0"/>
              <a:t>并向居民收取采暖费的供热企业暂免征收房产税。</a:t>
            </a:r>
            <a:br>
              <a:rPr lang="zh-CN" altLang="en-US" b="1" dirty="0"/>
            </a:br>
            <a:r>
              <a:rPr lang="zh-CN" altLang="en-US" b="1" dirty="0"/>
              <a:t>　　不包括从事热力生产但不直接向居民供热的企业。对</a:t>
            </a:r>
            <a:r>
              <a:rPr lang="zh-CN" altLang="en-US" b="1" dirty="0">
                <a:solidFill>
                  <a:srgbClr val="FF0066"/>
                </a:solidFill>
              </a:rPr>
              <a:t>既向居民供热，又向非居民供热的企业</a:t>
            </a:r>
            <a:r>
              <a:rPr lang="zh-CN" altLang="en-US" b="1" dirty="0"/>
              <a:t>，可按向居民供热收取的收入占其总供热收入的比例划分征免税界限；对于</a:t>
            </a:r>
            <a:r>
              <a:rPr lang="zh-CN" altLang="en-US" b="1" dirty="0">
                <a:solidFill>
                  <a:srgbClr val="FF0066"/>
                </a:solidFill>
              </a:rPr>
              <a:t>兼营供热的企业</a:t>
            </a:r>
            <a:r>
              <a:rPr lang="zh-CN" altLang="en-US" b="1" dirty="0"/>
              <a:t>，可按向居民供热收取的收入占其生产经营总收入的比例划分征免税界限。</a:t>
            </a:r>
            <a:endParaRPr lang="zh-CN" altLang="en-US" b="1"/>
          </a:p>
          <a:p>
            <a:pPr lvl="2">
              <a:lnSpc>
                <a:spcPct val="120000"/>
              </a:lnSpc>
              <a:spcBef>
                <a:spcPts val="25"/>
              </a:spcBef>
            </a:pPr>
            <a:r>
              <a:rPr lang="zh-CN" altLang="en-US" b="1" dirty="0"/>
              <a:t>（</a:t>
            </a:r>
            <a:r>
              <a:rPr lang="en-US" altLang="zh-CN" b="1" dirty="0"/>
              <a:t>12</a:t>
            </a:r>
            <a:r>
              <a:rPr lang="zh-CN" altLang="en-US" b="1" dirty="0"/>
              <a:t>）自</a:t>
            </a:r>
            <a:r>
              <a:rPr lang="en-US" altLang="zh-CN" b="1" dirty="0"/>
              <a:t>2006</a:t>
            </a:r>
            <a:r>
              <a:rPr lang="zh-CN" altLang="en-US" b="1" dirty="0"/>
              <a:t>年</a:t>
            </a:r>
            <a:r>
              <a:rPr lang="en-US" altLang="zh-CN" b="1" dirty="0"/>
              <a:t>1</a:t>
            </a:r>
            <a:r>
              <a:rPr lang="zh-CN" altLang="en-US" b="1" dirty="0"/>
              <a:t>月</a:t>
            </a:r>
            <a:r>
              <a:rPr lang="en-US" altLang="zh-CN" b="1" dirty="0"/>
              <a:t>1</a:t>
            </a:r>
            <a:r>
              <a:rPr lang="zh-CN" altLang="en-US" b="1" dirty="0"/>
              <a:t>日起</a:t>
            </a:r>
            <a:r>
              <a:rPr lang="zh-CN" altLang="en-US" b="1" dirty="0">
                <a:solidFill>
                  <a:srgbClr val="FF0066"/>
                </a:solidFill>
              </a:rPr>
              <a:t>至</a:t>
            </a:r>
            <a:r>
              <a:rPr lang="en-US" altLang="zh-CN" b="1" dirty="0">
                <a:solidFill>
                  <a:srgbClr val="FF0066"/>
                </a:solidFill>
              </a:rPr>
              <a:t>2008</a:t>
            </a:r>
            <a:r>
              <a:rPr lang="zh-CN" altLang="en-US" b="1" dirty="0">
                <a:solidFill>
                  <a:srgbClr val="FF0066"/>
                </a:solidFill>
              </a:rPr>
              <a:t>年</a:t>
            </a:r>
            <a:r>
              <a:rPr lang="en-US" altLang="zh-CN" b="1" dirty="0">
                <a:solidFill>
                  <a:srgbClr val="FF0066"/>
                </a:solidFill>
              </a:rPr>
              <a:t>12</a:t>
            </a:r>
            <a:r>
              <a:rPr lang="zh-CN" altLang="en-US" b="1" dirty="0">
                <a:solidFill>
                  <a:srgbClr val="FF0066"/>
                </a:solidFill>
              </a:rPr>
              <a:t>月</a:t>
            </a:r>
            <a:r>
              <a:rPr lang="en-US" altLang="zh-CN" b="1" dirty="0">
                <a:solidFill>
                  <a:srgbClr val="FF0066"/>
                </a:solidFill>
              </a:rPr>
              <a:t>31</a:t>
            </a:r>
            <a:r>
              <a:rPr lang="zh-CN" altLang="en-US" b="1" dirty="0">
                <a:solidFill>
                  <a:srgbClr val="FF0066"/>
                </a:solidFill>
              </a:rPr>
              <a:t>日</a:t>
            </a:r>
            <a:r>
              <a:rPr lang="zh-CN" altLang="en-US" b="1" dirty="0"/>
              <a:t>，对为高校学生提供住宿服务并按高教系统收费标准收取租金的</a:t>
            </a:r>
            <a:r>
              <a:rPr lang="zh-CN" altLang="en-US" b="1" dirty="0">
                <a:solidFill>
                  <a:srgbClr val="FF0066"/>
                </a:solidFill>
              </a:rPr>
              <a:t>学生公寓</a:t>
            </a:r>
            <a:r>
              <a:rPr lang="zh-CN" altLang="en-US" b="1" dirty="0"/>
              <a:t>，免征房产税。</a:t>
            </a:r>
            <a:endParaRPr lang="zh-CN" altLang="en-US" b="1" dirty="0"/>
          </a:p>
          <a:p>
            <a:pPr lvl="2">
              <a:lnSpc>
                <a:spcPct val="120000"/>
              </a:lnSpc>
              <a:spcBef>
                <a:spcPts val="25"/>
              </a:spcBef>
              <a:buNone/>
            </a:pPr>
            <a:r>
              <a:rPr lang="zh-CN" altLang="en-US" b="1" dirty="0"/>
              <a:t>          对从原高校后勤管理部门剥离出来而成立的进行独立核算并有法人资格的高校后勤经济实体</a:t>
            </a:r>
            <a:r>
              <a:rPr lang="zh-CN" altLang="en-US" b="1" dirty="0">
                <a:solidFill>
                  <a:srgbClr val="FF0066"/>
                </a:solidFill>
              </a:rPr>
              <a:t>自用的房产</a:t>
            </a:r>
            <a:r>
              <a:rPr lang="zh-CN" altLang="en-US" b="1" dirty="0"/>
              <a:t>，免征房产税。</a:t>
            </a:r>
            <a:endParaRPr lang="zh-CN" altLang="en-US" b="1" dirty="0"/>
          </a:p>
        </p:txBody>
      </p:sp>
    </p:spTree>
  </p:cSld>
  <p:clrMapOvr>
    <a:masterClrMapping/>
  </p:clrMapOvr>
  <p:transition>
    <p:blinds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41541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410"/>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zh-CN" altLang="en-US" sz="2000" dirty="0">
                  <a:latin typeface="微软雅黑" panose="020B0503020204020204" charset="-122"/>
                  <a:ea typeface="微软雅黑" panose="020B0503020204020204" charset="-122"/>
                  <a:cs typeface="微软雅黑" panose="020B0503020204020204" charset="-122"/>
                  <a:sym typeface="+mn-ea"/>
                </a:rPr>
                <a:t>某供热企业</a:t>
              </a:r>
              <a:r>
                <a:rPr lang="en-US" altLang="zh-CN" sz="2000" dirty="0">
                  <a:latin typeface="微软雅黑" panose="020B0503020204020204" charset="-122"/>
                  <a:ea typeface="微软雅黑" panose="020B0503020204020204" charset="-122"/>
                  <a:cs typeface="微软雅黑" panose="020B0503020204020204" charset="-122"/>
                  <a:sym typeface="+mn-ea"/>
                </a:rPr>
                <a:t>2023</a:t>
              </a:r>
              <a:r>
                <a:rPr lang="zh-CN" altLang="en-US" sz="2000" dirty="0">
                  <a:latin typeface="微软雅黑" panose="020B0503020204020204" charset="-122"/>
                  <a:ea typeface="微软雅黑" panose="020B0503020204020204" charset="-122"/>
                  <a:cs typeface="微软雅黑" panose="020B0503020204020204" charset="-122"/>
                  <a:sym typeface="+mn-ea"/>
                </a:rPr>
                <a:t>年拥有的生产用房原值</a:t>
              </a:r>
              <a:r>
                <a:rPr lang="en-US" altLang="zh-CN" sz="2000" dirty="0">
                  <a:latin typeface="微软雅黑" panose="020B0503020204020204" charset="-122"/>
                  <a:ea typeface="微软雅黑" panose="020B0503020204020204" charset="-122"/>
                  <a:cs typeface="微软雅黑" panose="020B0503020204020204" charset="-122"/>
                  <a:sym typeface="+mn-ea"/>
                </a:rPr>
                <a:t>5000</a:t>
              </a:r>
              <a:r>
                <a:rPr lang="zh-CN" altLang="en-US" sz="2000" dirty="0">
                  <a:latin typeface="微软雅黑" panose="020B0503020204020204" charset="-122"/>
                  <a:ea typeface="微软雅黑" panose="020B0503020204020204" charset="-122"/>
                  <a:cs typeface="微软雅黑" panose="020B0503020204020204" charset="-122"/>
                  <a:sym typeface="+mn-ea"/>
                </a:rPr>
                <a:t>万元，全年取得供热总收入</a:t>
              </a:r>
              <a:r>
                <a:rPr lang="en-US" altLang="zh-CN" sz="2000" dirty="0">
                  <a:latin typeface="微软雅黑" panose="020B0503020204020204" charset="-122"/>
                  <a:ea typeface="微软雅黑" panose="020B0503020204020204" charset="-122"/>
                  <a:cs typeface="微软雅黑" panose="020B0503020204020204" charset="-122"/>
                  <a:sym typeface="+mn-ea"/>
                </a:rPr>
                <a:t>2500</a:t>
              </a:r>
              <a:r>
                <a:rPr lang="zh-CN" altLang="en-US" sz="2000" dirty="0">
                  <a:latin typeface="微软雅黑" panose="020B0503020204020204" charset="-122"/>
                  <a:ea typeface="微软雅黑" panose="020B0503020204020204" charset="-122"/>
                  <a:cs typeface="微软雅黑" panose="020B0503020204020204" charset="-122"/>
                  <a:sym typeface="+mn-ea"/>
                </a:rPr>
                <a:t>万元，其中直接向居民供热的收入</a:t>
              </a:r>
              <a:r>
                <a:rPr lang="en-US" altLang="zh-CN" sz="2000" dirty="0">
                  <a:latin typeface="微软雅黑" panose="020B0503020204020204" charset="-122"/>
                  <a:ea typeface="微软雅黑" panose="020B0503020204020204" charset="-122"/>
                  <a:cs typeface="微软雅黑" panose="020B0503020204020204" charset="-122"/>
                  <a:sym typeface="+mn-ea"/>
                </a:rPr>
                <a:t>800</a:t>
              </a:r>
              <a:r>
                <a:rPr lang="zh-CN" altLang="en-US" sz="2000" dirty="0">
                  <a:latin typeface="微软雅黑" panose="020B0503020204020204" charset="-122"/>
                  <a:ea typeface="微软雅黑" panose="020B0503020204020204" charset="-122"/>
                  <a:cs typeface="微软雅黑" panose="020B0503020204020204" charset="-122"/>
                  <a:sym typeface="+mn-ea"/>
                </a:rPr>
                <a:t>万元。企业所在省规定计算房产余值的扣除比例为</a:t>
              </a:r>
              <a:r>
                <a:rPr lang="en-US" altLang="zh-CN" sz="2000" dirty="0">
                  <a:latin typeface="微软雅黑" panose="020B0503020204020204" charset="-122"/>
                  <a:ea typeface="微软雅黑" panose="020B0503020204020204" charset="-122"/>
                  <a:cs typeface="微软雅黑" panose="020B0503020204020204" charset="-122"/>
                  <a:sym typeface="+mn-ea"/>
                </a:rPr>
                <a:t>30%</a:t>
              </a:r>
              <a:r>
                <a:rPr lang="zh-CN" altLang="en-US" sz="2000" dirty="0">
                  <a:latin typeface="微软雅黑" panose="020B0503020204020204" charset="-122"/>
                  <a:ea typeface="微软雅黑" panose="020B0503020204020204" charset="-122"/>
                  <a:cs typeface="微软雅黑" panose="020B0503020204020204" charset="-122"/>
                  <a:sym typeface="+mn-ea"/>
                </a:rPr>
                <a:t>，该企业</a:t>
              </a:r>
              <a:r>
                <a:rPr lang="en-US" altLang="zh-CN" sz="2000" dirty="0">
                  <a:latin typeface="微软雅黑" panose="020B0503020204020204" charset="-122"/>
                  <a:ea typeface="微软雅黑" panose="020B0503020204020204" charset="-122"/>
                  <a:cs typeface="微软雅黑" panose="020B0503020204020204" charset="-122"/>
                  <a:sym typeface="+mn-ea"/>
                </a:rPr>
                <a:t>2023</a:t>
              </a:r>
              <a:r>
                <a:rPr lang="zh-CN" altLang="en-US" sz="2000" dirty="0">
                  <a:latin typeface="微软雅黑" panose="020B0503020204020204" charset="-122"/>
                  <a:ea typeface="微软雅黑" panose="020B0503020204020204" charset="-122"/>
                  <a:cs typeface="微软雅黑" panose="020B0503020204020204" charset="-122"/>
                  <a:sym typeface="+mn-ea"/>
                </a:rPr>
                <a:t>年应缴纳房产税（　）</a:t>
              </a:r>
              <a:br>
                <a:rPr lang="zh-CN" altLang="en-US" sz="2000" dirty="0">
                  <a:latin typeface="微软雅黑" panose="020B0503020204020204" charset="-122"/>
                  <a:ea typeface="微软雅黑" panose="020B0503020204020204" charset="-122"/>
                  <a:cs typeface="微软雅黑" panose="020B0503020204020204" charset="-122"/>
                  <a:sym typeface="+mn-ea"/>
                </a:rPr>
              </a:br>
              <a:r>
                <a:rPr lang="zh-CN" altLang="en-US" sz="2000" dirty="0">
                  <a:latin typeface="微软雅黑" panose="020B0503020204020204" charset="-122"/>
                  <a:ea typeface="微软雅黑" panose="020B0503020204020204" charset="-122"/>
                  <a:cs typeface="微软雅黑" panose="020B0503020204020204" charset="-122"/>
                  <a:sym typeface="+mn-ea"/>
                </a:rPr>
                <a:t>　　</a:t>
              </a:r>
              <a:r>
                <a:rPr lang="en-US" altLang="zh-CN" sz="2000" dirty="0">
                  <a:latin typeface="微软雅黑" panose="020B0503020204020204" charset="-122"/>
                  <a:ea typeface="微软雅黑" panose="020B0503020204020204" charset="-122"/>
                  <a:cs typeface="微软雅黑" panose="020B0503020204020204" charset="-122"/>
                  <a:sym typeface="+mn-ea"/>
                </a:rPr>
                <a:t>A.13.44</a:t>
              </a:r>
              <a:r>
                <a:rPr lang="zh-CN" altLang="en-US" sz="2000" dirty="0">
                  <a:latin typeface="微软雅黑" panose="020B0503020204020204" charset="-122"/>
                  <a:ea typeface="微软雅黑" panose="020B0503020204020204" charset="-122"/>
                  <a:cs typeface="微软雅黑" panose="020B0503020204020204" charset="-122"/>
                  <a:sym typeface="+mn-ea"/>
                </a:rPr>
                <a:t>万元        　　</a:t>
              </a:r>
              <a:r>
                <a:rPr lang="en-US" altLang="zh-CN" sz="2000" dirty="0">
                  <a:latin typeface="微软雅黑" panose="020B0503020204020204" charset="-122"/>
                  <a:ea typeface="微软雅黑" panose="020B0503020204020204" charset="-122"/>
                  <a:cs typeface="微软雅黑" panose="020B0503020204020204" charset="-122"/>
                  <a:sym typeface="+mn-ea"/>
                </a:rPr>
                <a:t>B.28.56</a:t>
              </a:r>
              <a:r>
                <a:rPr lang="zh-CN" altLang="en-US" sz="2000" dirty="0">
                  <a:latin typeface="微软雅黑" panose="020B0503020204020204" charset="-122"/>
                  <a:ea typeface="微软雅黑" panose="020B0503020204020204" charset="-122"/>
                  <a:cs typeface="微软雅黑" panose="020B0503020204020204" charset="-122"/>
                  <a:sym typeface="+mn-ea"/>
                </a:rPr>
                <a:t>万元</a:t>
              </a:r>
              <a:br>
                <a:rPr lang="zh-CN" altLang="en-US" sz="2000" dirty="0">
                  <a:latin typeface="微软雅黑" panose="020B0503020204020204" charset="-122"/>
                  <a:ea typeface="微软雅黑" panose="020B0503020204020204" charset="-122"/>
                  <a:cs typeface="微软雅黑" panose="020B0503020204020204" charset="-122"/>
                  <a:sym typeface="+mn-ea"/>
                </a:rPr>
              </a:br>
              <a:r>
                <a:rPr lang="zh-CN" altLang="en-US" sz="2000" dirty="0">
                  <a:latin typeface="微软雅黑" panose="020B0503020204020204" charset="-122"/>
                  <a:ea typeface="微软雅黑" panose="020B0503020204020204" charset="-122"/>
                  <a:cs typeface="微软雅黑" panose="020B0503020204020204" charset="-122"/>
                  <a:sym typeface="+mn-ea"/>
                </a:rPr>
                <a:t>　　</a:t>
              </a:r>
              <a:r>
                <a:rPr lang="en-US" altLang="zh-CN" sz="2000" dirty="0">
                  <a:latin typeface="微软雅黑" panose="020B0503020204020204" charset="-122"/>
                  <a:ea typeface="微软雅黑" panose="020B0503020204020204" charset="-122"/>
                  <a:cs typeface="微软雅黑" panose="020B0503020204020204" charset="-122"/>
                  <a:sym typeface="+mn-ea"/>
                </a:rPr>
                <a:t>C.42</a:t>
              </a:r>
              <a:r>
                <a:rPr lang="zh-CN" altLang="en-US" sz="2000" dirty="0">
                  <a:latin typeface="微软雅黑" panose="020B0503020204020204" charset="-122"/>
                  <a:ea typeface="微软雅黑" panose="020B0503020204020204" charset="-122"/>
                  <a:cs typeface="微软雅黑" panose="020B0503020204020204" charset="-122"/>
                  <a:sym typeface="+mn-ea"/>
                </a:rPr>
                <a:t>万元               　 </a:t>
              </a:r>
              <a:r>
                <a:rPr lang="en-US" altLang="zh-CN" sz="2000" dirty="0">
                  <a:latin typeface="微软雅黑" panose="020B0503020204020204" charset="-122"/>
                  <a:ea typeface="微软雅黑" panose="020B0503020204020204" charset="-122"/>
                  <a:cs typeface="微软雅黑" panose="020B0503020204020204" charset="-122"/>
                  <a:sym typeface="+mn-ea"/>
                </a:rPr>
                <a:t>D.60</a:t>
              </a:r>
              <a:r>
                <a:rPr lang="zh-CN" altLang="en-US" sz="2000" dirty="0">
                  <a:latin typeface="微软雅黑" panose="020B0503020204020204" charset="-122"/>
                  <a:ea typeface="微软雅黑" panose="020B0503020204020204" charset="-122"/>
                  <a:cs typeface="微软雅黑" panose="020B0503020204020204" charset="-122"/>
                  <a:sym typeface="+mn-ea"/>
                </a:rPr>
                <a:t>万元</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22935" y="4693285"/>
            <a:ext cx="7746365" cy="246380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B</a:t>
            </a: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【解析】</a:t>
            </a:r>
            <a:r>
              <a:rPr lang="zh-CN" altLang="en-US" sz="2000" dirty="0">
                <a:latin typeface="微软雅黑" panose="020B0503020204020204" charset="-122"/>
                <a:ea typeface="微软雅黑" panose="020B0503020204020204" charset="-122"/>
                <a:cs typeface="微软雅黑" panose="020B0503020204020204" charset="-122"/>
                <a:sym typeface="+mn-ea"/>
              </a:rPr>
              <a:t>免征</a:t>
            </a:r>
            <a:r>
              <a:rPr lang="en-US" altLang="zh-CN" sz="2000" dirty="0">
                <a:latin typeface="微软雅黑" panose="020B0503020204020204" charset="-122"/>
                <a:ea typeface="微软雅黑" panose="020B0503020204020204" charset="-122"/>
                <a:cs typeface="微软雅黑" panose="020B0503020204020204" charset="-122"/>
                <a:sym typeface="+mn-ea"/>
              </a:rPr>
              <a:t>=5000×</a:t>
            </a:r>
            <a:r>
              <a:rPr lang="zh-CN" altLang="en-US" sz="2000" dirty="0">
                <a:latin typeface="微软雅黑" panose="020B0503020204020204" charset="-122"/>
                <a:ea typeface="微软雅黑" panose="020B0503020204020204" charset="-122"/>
                <a:cs typeface="微软雅黑" panose="020B0503020204020204" charset="-122"/>
                <a:sym typeface="+mn-ea"/>
              </a:rPr>
              <a:t>（</a:t>
            </a:r>
            <a:r>
              <a:rPr lang="en-US" altLang="zh-CN" sz="2000" dirty="0">
                <a:latin typeface="微软雅黑" panose="020B0503020204020204" charset="-122"/>
                <a:ea typeface="微软雅黑" panose="020B0503020204020204" charset="-122"/>
                <a:cs typeface="微软雅黑" panose="020B0503020204020204" charset="-122"/>
                <a:sym typeface="+mn-ea"/>
              </a:rPr>
              <a:t>1-30%</a:t>
            </a:r>
            <a:r>
              <a:rPr lang="zh-CN" altLang="en-US" sz="2000" dirty="0">
                <a:latin typeface="微软雅黑" panose="020B0503020204020204" charset="-122"/>
                <a:ea typeface="微软雅黑" panose="020B0503020204020204" charset="-122"/>
                <a:cs typeface="微软雅黑" panose="020B0503020204020204" charset="-122"/>
                <a:sym typeface="+mn-ea"/>
              </a:rPr>
              <a:t>）×</a:t>
            </a:r>
            <a:r>
              <a:rPr lang="en-US" altLang="zh-CN" sz="2000" dirty="0">
                <a:latin typeface="微软雅黑" panose="020B0503020204020204" charset="-122"/>
                <a:ea typeface="微软雅黑" panose="020B0503020204020204" charset="-122"/>
                <a:cs typeface="微软雅黑" panose="020B0503020204020204" charset="-122"/>
                <a:sym typeface="+mn-ea"/>
              </a:rPr>
              <a:t>1.2%</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800/2500</a:t>
            </a:r>
            <a:r>
              <a:rPr lang="en-US" altLang="zh-CN" sz="2000" dirty="0">
                <a:latin typeface="微软雅黑" panose="020B0503020204020204" charset="-122"/>
                <a:ea typeface="微软雅黑" panose="020B0503020204020204" charset="-122"/>
                <a:cs typeface="微软雅黑" panose="020B0503020204020204" charset="-122"/>
                <a:sym typeface="+mn-ea"/>
              </a:rPr>
              <a:t>=13.44</a:t>
            </a:r>
            <a:br>
              <a:rPr lang="en-US" altLang="zh-CN" sz="2000" dirty="0">
                <a:latin typeface="微软雅黑" panose="020B0503020204020204" charset="-122"/>
                <a:ea typeface="微软雅黑" panose="020B0503020204020204" charset="-122"/>
                <a:cs typeface="微软雅黑" panose="020B0503020204020204" charset="-122"/>
                <a:sym typeface="+mn-ea"/>
              </a:rPr>
            </a:b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应征</a:t>
            </a:r>
            <a:r>
              <a:rPr lang="en-US" altLang="zh-CN"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=5000×</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1-30%</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1.2%</a:t>
            </a:r>
            <a:r>
              <a:rPr lang="zh-CN" altLang="en-US"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en-US" altLang="zh-CN" sz="2000" dirty="0">
                <a:latin typeface="微软雅黑" panose="020B0503020204020204" charset="-122"/>
                <a:ea typeface="微软雅黑" panose="020B0503020204020204" charset="-122"/>
                <a:cs typeface="微软雅黑" panose="020B0503020204020204" charset="-122"/>
                <a:sym typeface="宋体" panose="02010600030101010101" pitchFamily="2" charset="-122"/>
              </a:rPr>
              <a:t>1700/2500=28.56</a:t>
            </a:r>
            <a:endParaRPr lang="zh-CN" altLang="zh-CN" sz="2000" dirty="0">
              <a:latin typeface="微软雅黑" panose="020B0503020204020204" charset="-122"/>
              <a:ea typeface="微软雅黑" panose="020B0503020204020204" charset="-122"/>
              <a:cs typeface="微软雅黑" panose="020B0503020204020204" charset="-122"/>
            </a:endParaRPr>
          </a:p>
          <a:p>
            <a:pPr indent="466725">
              <a:lnSpc>
                <a:spcPct val="140000"/>
              </a:lnSpc>
              <a:buSzTx/>
              <a:buFont typeface="Arial" panose="020B0604020202020204" pitchFamily="34" charset="0"/>
            </a:pP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标题 1"/>
          <p:cNvSpPr>
            <a:spLocks noGrp="1"/>
          </p:cNvSpPr>
          <p:nvPr>
            <p:ph type="title"/>
          </p:nvPr>
        </p:nvSpPr>
        <p:spPr/>
        <p:txBody>
          <a:bodyPr anchor="ctr" anchorCtr="0"/>
          <a:p>
            <a:endParaRPr lang="zh-CN" altLang="en-US"/>
          </a:p>
        </p:txBody>
      </p:sp>
      <p:sp>
        <p:nvSpPr>
          <p:cNvPr id="3" name="内容占位符 2"/>
          <p:cNvSpPr>
            <a:spLocks noGrp="1"/>
          </p:cNvSpPr>
          <p:nvPr>
            <p:ph idx="1"/>
          </p:nvPr>
        </p:nvSpPr>
        <p:spPr>
          <a:xfrm>
            <a:off x="354013" y="677863"/>
            <a:ext cx="8229600" cy="3886200"/>
          </a:xfrm>
        </p:spPr>
        <p:txBody>
          <a:bodyPr/>
          <a:p>
            <a:pPr marL="342900" marR="0" indent="466725" algn="l" defTabSz="685800" rtl="0" eaLnBrk="1" fontAlgn="base" latinLnBrk="0" hangingPunct="1">
              <a:lnSpc>
                <a:spcPct val="150000"/>
              </a:lnSpc>
              <a:spcBef>
                <a:spcPct val="0"/>
              </a:spcBef>
              <a:spcAft>
                <a:spcPct val="0"/>
              </a:spcAft>
              <a:buClrTx/>
              <a:buSzTx/>
              <a:buFont typeface="Wingdings" panose="05000000000000000000" pitchFamily="2" charset="2"/>
              <a:buChar char="n"/>
            </a:pPr>
            <a:r>
              <a:rPr kumimoji="0" lang="en-US"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6.</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：自</a:t>
            </a:r>
            <a:r>
              <a:rPr kumimoji="0" lang="en-US"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2019</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年</a:t>
            </a:r>
            <a:r>
              <a:rPr kumimoji="0" lang="en-US"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月</a:t>
            </a:r>
            <a:r>
              <a:rPr kumimoji="0" lang="en-US"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日至</a:t>
            </a:r>
            <a:r>
              <a:rPr kumimoji="0" lang="en-US"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2021</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年</a:t>
            </a:r>
            <a:r>
              <a:rPr kumimoji="0" lang="en-US"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12</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月</a:t>
            </a:r>
            <a:r>
              <a:rPr kumimoji="0" lang="en-US"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31</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日，对农产品批发市场、农贸市场</a:t>
            </a:r>
            <a:r>
              <a:rPr kumimoji="0" lang="zh-CN" altLang="en-US"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包括自有和承租</a:t>
            </a:r>
            <a:r>
              <a:rPr kumimoji="0" lang="zh-CN" altLang="en-US"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专门用于经营农产品的房产、土地，暂免征收房产税。对同时经营其他产品的，按其他产品与农产品交易场地面积的比例确定征免房产税。</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50000"/>
              </a:lnSpc>
              <a:buClrTx/>
              <a:buSzTx/>
              <a:buFont typeface="Wingdings" panose="05000000000000000000" pitchFamily="2" charset="2"/>
              <a:buChar char="n"/>
            </a:pP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农产品批发市场、农贸市场的行政办公区、生活区，以及商业餐饮娱乐等非直接为农产品交易提供服务的房产、土地，应按规定征收房产税。</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endParaRPr kumimoji="0" lang="zh-CN" altLang="en-US" sz="2800" b="0" i="0" u="none" strike="noStrike" kern="1200" cap="none" spc="0" normalizeH="0" baseline="0" noProof="1">
              <a:solidFill>
                <a:schemeClr val="tx1"/>
              </a:solidFill>
              <a:latin typeface="+mn-lt"/>
              <a:ea typeface="+mn-ea"/>
              <a:cs typeface="+mn-cs"/>
            </a:endParaRPr>
          </a:p>
        </p:txBody>
      </p:sp>
    </p:spTree>
  </p:cSld>
  <p:clrMapOvr>
    <a:masterClrMapping/>
  </p:clrMapOvr>
  <p:transition>
    <p:blinds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6334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222"/>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zh-CN" altLang="zh-CN" sz="2000" dirty="0">
                  <a:latin typeface="微软雅黑" panose="020B0503020204020204" charset="-122"/>
                  <a:ea typeface="微软雅黑" panose="020B0503020204020204" charset="-122"/>
                  <a:sym typeface="+mn-ea"/>
                </a:rPr>
                <a:t>根据房产税法律制度的规定，下列房产中，应缴纳房产税的是</a:t>
              </a:r>
              <a:r>
                <a:rPr lang="zh-CN" altLang="en-US" sz="2000" dirty="0">
                  <a:latin typeface="微软雅黑" panose="020B0503020204020204" charset="-122"/>
                  <a:ea typeface="微软雅黑" panose="020B0503020204020204" charset="-122"/>
                  <a:sym typeface="+mn-ea"/>
                </a:rPr>
                <a:t>（　）</a:t>
              </a:r>
              <a:r>
                <a:rPr lang="zh-CN" altLang="zh-CN" sz="2000" dirty="0">
                  <a:latin typeface="微软雅黑" panose="020B0503020204020204" charset="-122"/>
                  <a:ea typeface="微软雅黑" panose="020B0503020204020204" charset="-122"/>
                  <a:sym typeface="+mn-ea"/>
                </a:rPr>
                <a:t>。</a:t>
              </a:r>
              <a:endPar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A.</a:t>
              </a:r>
              <a:r>
                <a:rPr lang="zh-CN" altLang="zh-CN" sz="2000" dirty="0">
                  <a:latin typeface="微软雅黑" panose="020B0503020204020204" charset="-122"/>
                  <a:ea typeface="微软雅黑" panose="020B0503020204020204" charset="-122"/>
                  <a:sym typeface="+mn-ea"/>
                </a:rPr>
                <a:t>国家机关自用的房产</a:t>
              </a:r>
              <a:endPar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B.</a:t>
              </a:r>
              <a:r>
                <a:rPr lang="zh-CN" altLang="zh-CN" sz="2000" dirty="0">
                  <a:latin typeface="微软雅黑" panose="020B0503020204020204" charset="-122"/>
                  <a:ea typeface="微软雅黑" panose="020B0503020204020204" charset="-122"/>
                  <a:sym typeface="+mn-ea"/>
                </a:rPr>
                <a:t>名胜古迹自用的办公用房</a:t>
              </a:r>
              <a:endPar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C.</a:t>
              </a:r>
              <a:r>
                <a:rPr lang="zh-CN" altLang="zh-CN" sz="2000" dirty="0">
                  <a:latin typeface="微软雅黑" panose="020B0503020204020204" charset="-122"/>
                  <a:ea typeface="微软雅黑" panose="020B0503020204020204" charset="-122"/>
                  <a:sym typeface="+mn-ea"/>
                </a:rPr>
                <a:t>个人拥有的市区经营性用房</a:t>
              </a:r>
              <a:endPar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D.</a:t>
              </a:r>
              <a:r>
                <a:rPr lang="zh-CN" altLang="zh-CN" sz="2000" dirty="0">
                  <a:latin typeface="微软雅黑" panose="020B0503020204020204" charset="-122"/>
                  <a:ea typeface="微软雅黑" panose="020B0503020204020204" charset="-122"/>
                  <a:sym typeface="+mn-ea"/>
                </a:rPr>
                <a:t>老年服务机构自用的房产</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11505" y="4364990"/>
            <a:ext cx="7746365" cy="203263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C </a:t>
            </a: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【解析】</a:t>
            </a:r>
            <a:r>
              <a:rPr lang="zh-CN" altLang="zh-CN" sz="2000" dirty="0">
                <a:latin typeface="微软雅黑" panose="020B0503020204020204" charset="-122"/>
                <a:ea typeface="微软雅黑" panose="020B0503020204020204" charset="-122"/>
                <a:sym typeface="+mn-ea"/>
              </a:rPr>
              <a:t>个人所有非营业用的房产免征房产税，经营性用房照常纳税。</a:t>
            </a: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396289"/>
          <p:cNvSpPr>
            <a:spLocks noGrp="1"/>
          </p:cNvSpPr>
          <p:nvPr>
            <p:ph type="title"/>
          </p:nvPr>
        </p:nvSpPr>
        <p:spPr>
          <a:xfrm>
            <a:off x="615950" y="57150"/>
            <a:ext cx="8229600" cy="1371600"/>
          </a:xfrm>
        </p:spPr>
        <p:txBody>
          <a:bodyPr anchor="ctr" anchorCtr="0"/>
          <a:p>
            <a:r>
              <a:rPr lang="zh-CN" altLang="zh-CN" sz="2800" b="1" dirty="0">
                <a:solidFill>
                  <a:schemeClr val="bg2">
                    <a:lumMod val="60000"/>
                    <a:lumOff val="40000"/>
                  </a:schemeClr>
                </a:solidFill>
                <a:latin typeface="微软雅黑" panose="020B0503020204020204" charset="-122"/>
                <a:ea typeface="微软雅黑" panose="020B0503020204020204" charset="-122"/>
              </a:rPr>
              <a:t>二、房产税应纳税额的计算</a:t>
            </a:r>
            <a:endParaRPr lang="zh-CN" altLang="zh-CN" sz="2800" b="1" dirty="0">
              <a:solidFill>
                <a:schemeClr val="bg2">
                  <a:lumMod val="60000"/>
                  <a:lumOff val="40000"/>
                </a:schemeClr>
              </a:solidFill>
              <a:latin typeface="微软雅黑" panose="020B0503020204020204" charset="-122"/>
              <a:ea typeface="微软雅黑" panose="020B0503020204020204" charset="-122"/>
            </a:endParaRPr>
          </a:p>
        </p:txBody>
      </p:sp>
      <p:sp>
        <p:nvSpPr>
          <p:cNvPr id="33794" name="文本占位符 396290"/>
          <p:cNvSpPr>
            <a:spLocks noGrp="1"/>
          </p:cNvSpPr>
          <p:nvPr>
            <p:ph idx="1"/>
          </p:nvPr>
        </p:nvSpPr>
        <p:spPr>
          <a:xfrm>
            <a:off x="457200" y="1097280"/>
            <a:ext cx="8229600" cy="4156075"/>
          </a:xfrm>
        </p:spPr>
        <p:txBody>
          <a:bodyPr anchor="t" anchorCtr="0"/>
          <a:p>
            <a:pPr>
              <a:lnSpc>
                <a:spcPct val="120000"/>
              </a:lnSpc>
              <a:spcBef>
                <a:spcPts val="20"/>
              </a:spcBef>
              <a:spcAft>
                <a:spcPts val="0"/>
              </a:spcAft>
            </a:pPr>
            <a:r>
              <a:rPr lang="zh-CN" altLang="en-US" sz="2400" b="1" dirty="0">
                <a:latin typeface="微软雅黑" panose="020B0503020204020204" charset="-122"/>
                <a:ea typeface="微软雅黑" panose="020B0503020204020204" charset="-122"/>
                <a:cs typeface="微软雅黑" panose="020B0503020204020204" charset="-122"/>
              </a:rPr>
              <a:t>（一）计税依据</a:t>
            </a:r>
            <a:endParaRPr lang="zh-CN" altLang="en-US" sz="2400" b="1"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endParaRPr lang="zh-CN" altLang="en-US" sz="2400" b="1" dirty="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dirty="0">
                <a:solidFill>
                  <a:srgbClr val="FF0000"/>
                </a:solidFill>
                <a:latin typeface="微软雅黑" panose="020B0503020204020204" charset="-122"/>
                <a:ea typeface="微软雅黑" panose="020B0503020204020204" charset="-122"/>
                <a:cs typeface="微软雅黑" panose="020B0503020204020204" charset="-122"/>
              </a:rPr>
              <a:t>有</a:t>
            </a:r>
            <a:r>
              <a:rPr lang="zh-CN" altLang="en-US" sz="2000" dirty="0">
                <a:latin typeface="微软雅黑" panose="020B0503020204020204" charset="-122"/>
                <a:ea typeface="微软雅黑" panose="020B0503020204020204" charset="-122"/>
                <a:cs typeface="微软雅黑" panose="020B0503020204020204" charset="-122"/>
              </a:rPr>
              <a:t>从价计征、从租计征</a:t>
            </a:r>
            <a:endParaRPr lang="zh-CN" altLang="en-US" sz="2000" dirty="0">
              <a:latin typeface="微软雅黑" panose="020B0503020204020204" charset="-122"/>
              <a:ea typeface="微软雅黑" panose="020B0503020204020204" charset="-122"/>
              <a:cs typeface="微软雅黑" panose="020B0503020204020204" charset="-122"/>
            </a:endParaRPr>
          </a:p>
          <a:p>
            <a:pPr lvl="1">
              <a:lnSpc>
                <a:spcPct val="120000"/>
              </a:lnSpc>
              <a:spcBef>
                <a:spcPts val="20"/>
              </a:spcBef>
              <a:spcAft>
                <a:spcPts val="0"/>
              </a:spcAft>
            </a:pPr>
            <a:r>
              <a:rPr lang="en-US" altLang="zh-CN" sz="2000" dirty="0">
                <a:latin typeface="微软雅黑" panose="020B0503020204020204" charset="-122"/>
                <a:ea typeface="微软雅黑" panose="020B0503020204020204" charset="-122"/>
                <a:cs typeface="微软雅黑" panose="020B0503020204020204" charset="-122"/>
              </a:rPr>
              <a:t>1.</a:t>
            </a:r>
            <a:r>
              <a:rPr lang="zh-CN" altLang="en-US" sz="2000" dirty="0">
                <a:latin typeface="微软雅黑" panose="020B0503020204020204" charset="-122"/>
                <a:ea typeface="微软雅黑" panose="020B0503020204020204" charset="-122"/>
                <a:cs typeface="微软雅黑" panose="020B0503020204020204" charset="-122"/>
              </a:rPr>
              <a:t>从价计征</a:t>
            </a:r>
            <a:r>
              <a:rPr lang="en-US" altLang="zh-CN" sz="2000">
                <a:latin typeface="微软雅黑" panose="020B0503020204020204" charset="-122"/>
                <a:ea typeface="微软雅黑" panose="020B0503020204020204" charset="-122"/>
                <a:cs typeface="微软雅黑" panose="020B0503020204020204" charset="-122"/>
              </a:rPr>
              <a:t>——</a:t>
            </a:r>
            <a:r>
              <a:rPr lang="zh-CN" altLang="zh-CN" sz="2000" dirty="0">
                <a:solidFill>
                  <a:srgbClr val="81034D"/>
                </a:solidFill>
                <a:latin typeface="微软雅黑" panose="020B0503020204020204" charset="-122"/>
                <a:ea typeface="微软雅黑" panose="020B0503020204020204" charset="-122"/>
                <a:cs typeface="微软雅黑" panose="020B0503020204020204" charset="-122"/>
              </a:rPr>
              <a:t>房产余值</a:t>
            </a:r>
            <a:r>
              <a:rPr lang="zh-CN" altLang="zh-CN" sz="2000" dirty="0">
                <a:latin typeface="微软雅黑" panose="020B0503020204020204" charset="-122"/>
                <a:ea typeface="微软雅黑" panose="020B0503020204020204" charset="-122"/>
                <a:cs typeface="微软雅黑" panose="020B0503020204020204" charset="-122"/>
              </a:rPr>
              <a:t>作为计税依据</a:t>
            </a:r>
            <a:endParaRPr lang="en-US" altLang="zh-CN" sz="2000">
              <a:latin typeface="微软雅黑" panose="020B0503020204020204" charset="-122"/>
              <a:ea typeface="微软雅黑" panose="020B0503020204020204" charset="-122"/>
              <a:cs typeface="微软雅黑" panose="020B0503020204020204" charset="-122"/>
            </a:endParaRPr>
          </a:p>
          <a:p>
            <a:pPr lvl="1">
              <a:lnSpc>
                <a:spcPct val="120000"/>
              </a:lnSpc>
              <a:spcBef>
                <a:spcPts val="20"/>
              </a:spcBef>
              <a:spcAft>
                <a:spcPts val="0"/>
              </a:spcAft>
            </a:pPr>
            <a:r>
              <a:rPr lang="zh-CN" altLang="zh-CN" sz="2000" dirty="0">
                <a:solidFill>
                  <a:srgbClr val="81034D"/>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房产余值</a:t>
            </a:r>
            <a:r>
              <a:rPr lang="zh-CN" altLang="en-US" sz="2000" dirty="0">
                <a:latin typeface="微软雅黑" panose="020B0503020204020204" charset="-122"/>
                <a:ea typeface="微软雅黑" panose="020B0503020204020204" charset="-122"/>
                <a:cs typeface="微软雅黑" panose="020B0503020204020204" charset="-122"/>
              </a:rPr>
              <a:t>是房产原值一次减除</a:t>
            </a:r>
            <a:r>
              <a:rPr lang="en-US" altLang="zh-CN" sz="2000" dirty="0">
                <a:latin typeface="微软雅黑" panose="020B0503020204020204" charset="-122"/>
                <a:ea typeface="微软雅黑" panose="020B0503020204020204" charset="-122"/>
                <a:cs typeface="微软雅黑" panose="020B0503020204020204" charset="-122"/>
              </a:rPr>
              <a:t>10%</a:t>
            </a:r>
            <a:r>
              <a:rPr lang="zh-CN" altLang="en-US" sz="2000" dirty="0">
                <a:latin typeface="微软雅黑" panose="020B0503020204020204" charset="-122"/>
                <a:ea typeface="微软雅黑" panose="020B0503020204020204" charset="-122"/>
                <a:cs typeface="微软雅黑" panose="020B0503020204020204" charset="-122"/>
              </a:rPr>
              <a:t>～</a:t>
            </a:r>
            <a:r>
              <a:rPr lang="en-US" altLang="zh-CN" sz="2000" dirty="0">
                <a:latin typeface="微软雅黑" panose="020B0503020204020204" charset="-122"/>
                <a:ea typeface="微软雅黑" panose="020B0503020204020204" charset="-122"/>
                <a:cs typeface="微软雅黑" panose="020B0503020204020204" charset="-122"/>
              </a:rPr>
              <a:t>30%</a:t>
            </a:r>
            <a:r>
              <a:rPr lang="zh-CN" altLang="en-US" sz="2000" dirty="0">
                <a:latin typeface="微软雅黑" panose="020B0503020204020204" charset="-122"/>
                <a:ea typeface="微软雅黑" panose="020B0503020204020204" charset="-122"/>
                <a:cs typeface="微软雅黑" panose="020B0503020204020204" charset="-122"/>
              </a:rPr>
              <a:t>的扣除比例后的余值。各地扣除比例由当地省、自治区、直辖市人民政府确定。</a:t>
            </a:r>
            <a:endParaRPr lang="zh-CN" altLang="en-US" dirty="0">
              <a:latin typeface="微软雅黑" panose="020B0503020204020204" charset="-122"/>
              <a:ea typeface="微软雅黑" panose="020B0503020204020204" charset="-122"/>
              <a:cs typeface="微软雅黑" panose="020B0503020204020204" charset="-122"/>
            </a:endParaRPr>
          </a:p>
          <a:p>
            <a:pPr lvl="1">
              <a:lnSpc>
                <a:spcPct val="120000"/>
              </a:lnSpc>
              <a:spcBef>
                <a:spcPts val="20"/>
              </a:spcBef>
              <a:spcAft>
                <a:spcPts val="0"/>
              </a:spcAft>
            </a:pPr>
            <a:r>
              <a:rPr lang="zh-CN" altLang="en-US" sz="2000" dirty="0">
                <a:solidFill>
                  <a:srgbClr val="FF0000"/>
                </a:solidFill>
                <a:latin typeface="微软雅黑" panose="020B0503020204020204" charset="-122"/>
                <a:ea typeface="微软雅黑" panose="020B0503020204020204" charset="-122"/>
                <a:cs typeface="微软雅黑" panose="020B0503020204020204" charset="-122"/>
              </a:rPr>
              <a:t>【注意】</a:t>
            </a:r>
            <a:r>
              <a:rPr lang="zh-CN" altLang="en-US" sz="2000" dirty="0">
                <a:latin typeface="微软雅黑" panose="020B0503020204020204" charset="-122"/>
                <a:ea typeface="微软雅黑" panose="020B0503020204020204" charset="-122"/>
                <a:cs typeface="微软雅黑" panose="020B0503020204020204" charset="-122"/>
              </a:rPr>
              <a:t>自</a:t>
            </a:r>
            <a:r>
              <a:rPr lang="en-US" altLang="zh-CN" sz="2000" dirty="0">
                <a:latin typeface="微软雅黑" panose="020B0503020204020204" charset="-122"/>
                <a:ea typeface="微软雅黑" panose="020B0503020204020204" charset="-122"/>
                <a:cs typeface="微软雅黑" panose="020B0503020204020204" charset="-122"/>
              </a:rPr>
              <a:t>2009</a:t>
            </a:r>
            <a:r>
              <a:rPr lang="zh-CN" altLang="en-US" sz="2000" dirty="0">
                <a:latin typeface="微软雅黑" panose="020B0503020204020204" charset="-122"/>
                <a:ea typeface="微软雅黑" panose="020B0503020204020204" charset="-122"/>
                <a:cs typeface="微软雅黑" panose="020B0503020204020204" charset="-122"/>
              </a:rPr>
              <a:t>年</a:t>
            </a:r>
            <a:r>
              <a:rPr lang="en-US" altLang="zh-CN" sz="2000" dirty="0">
                <a:latin typeface="微软雅黑" panose="020B0503020204020204" charset="-122"/>
                <a:ea typeface="微软雅黑" panose="020B0503020204020204" charset="-122"/>
                <a:cs typeface="微软雅黑" panose="020B0503020204020204" charset="-122"/>
              </a:rPr>
              <a:t>1</a:t>
            </a:r>
            <a:r>
              <a:rPr lang="zh-CN" altLang="en-US" sz="2000" dirty="0">
                <a:latin typeface="微软雅黑" panose="020B0503020204020204" charset="-122"/>
                <a:ea typeface="微软雅黑" panose="020B0503020204020204" charset="-122"/>
                <a:cs typeface="微软雅黑" panose="020B0503020204020204" charset="-122"/>
              </a:rPr>
              <a:t>月</a:t>
            </a:r>
            <a:r>
              <a:rPr lang="en-US" altLang="zh-CN" sz="2000" dirty="0">
                <a:latin typeface="微软雅黑" panose="020B0503020204020204" charset="-122"/>
                <a:ea typeface="微软雅黑" panose="020B0503020204020204" charset="-122"/>
                <a:cs typeface="微软雅黑" panose="020B0503020204020204" charset="-122"/>
              </a:rPr>
              <a:t>1</a:t>
            </a:r>
            <a:r>
              <a:rPr lang="zh-CN" altLang="en-US" sz="2000" dirty="0">
                <a:latin typeface="微软雅黑" panose="020B0503020204020204" charset="-122"/>
                <a:ea typeface="微软雅黑" panose="020B0503020204020204" charset="-122"/>
                <a:cs typeface="微软雅黑" panose="020B0503020204020204" charset="-122"/>
              </a:rPr>
              <a:t>日起，对依照房产原值计税的房产，不论是否记载在会计账簿固定资产科目中，均应按照房屋原价计算缴纳房产税。房屋原价应根据国家有关会计制度规定进行核算。</a:t>
            </a:r>
            <a:endParaRPr lang="zh-CN" altLang="en-US" sz="2000" dirty="0">
              <a:latin typeface="微软雅黑" panose="020B0503020204020204" charset="-122"/>
              <a:ea typeface="微软雅黑" panose="020B0503020204020204" charset="-122"/>
              <a:cs typeface="微软雅黑" panose="020B0503020204020204" charset="-122"/>
            </a:endParaRPr>
          </a:p>
          <a:p>
            <a:pPr marL="914400" lvl="2" indent="0">
              <a:lnSpc>
                <a:spcPct val="120000"/>
              </a:lnSpc>
              <a:spcBef>
                <a:spcPts val="20"/>
              </a:spcBef>
              <a:spcAft>
                <a:spcPts val="0"/>
              </a:spcAft>
              <a:buNone/>
            </a:pPr>
            <a:r>
              <a:rPr lang="zh-CN" altLang="en-US" sz="2000" dirty="0">
                <a:latin typeface="微软雅黑" panose="020B0503020204020204" charset="-122"/>
                <a:ea typeface="微软雅黑" panose="020B0503020204020204" charset="-122"/>
                <a:cs typeface="微软雅黑" panose="020B0503020204020204" charset="-122"/>
              </a:rPr>
              <a:t>纳税人对原有房屋进行改建、扩建的，要相应增加房屋的原值。</a:t>
            </a:r>
            <a:r>
              <a:rPr lang="zh-CN" altLang="en-US" dirty="0">
                <a:latin typeface="微软雅黑" panose="020B0503020204020204" charset="-122"/>
                <a:ea typeface="微软雅黑" panose="020B0503020204020204" charset="-122"/>
                <a:cs typeface="微软雅黑" panose="020B0503020204020204" charset="-122"/>
              </a:rPr>
              <a:t>　</a:t>
            </a:r>
            <a:endParaRPr lang="zh-CN" altLang="en-US" dirty="0">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539115" y="5085080"/>
            <a:ext cx="8211820" cy="977265"/>
          </a:xfrm>
          <a:prstGeom prst="rect">
            <a:avLst/>
          </a:prstGeom>
          <a:noFill/>
        </p:spPr>
        <p:txBody>
          <a:bodyPr wrap="square" rtlCol="0" anchor="t">
            <a:spAutoFit/>
          </a:bodyPr>
          <a:p>
            <a:pPr indent="466725" defTabSz="685800">
              <a:lnSpc>
                <a:spcPct val="120000"/>
              </a:lnSpc>
              <a:spcBef>
                <a:spcPct val="0"/>
              </a:spcBef>
              <a:buClrTx/>
              <a:buSzTx/>
            </a:pPr>
            <a:r>
              <a:rPr lang="zh-CN" altLang="zh-CN" sz="2400" dirty="0">
                <a:latin typeface="微软雅黑" panose="020B0503020204020204" charset="-122"/>
                <a:ea typeface="微软雅黑" panose="020B0503020204020204" charset="-122"/>
                <a:sym typeface="+mn-ea"/>
              </a:rPr>
              <a:t>应纳税额</a:t>
            </a:r>
            <a:endParaRPr lang="zh-CN" altLang="zh-CN" sz="2400" dirty="0">
              <a:latin typeface="微软雅黑" panose="020B0503020204020204" charset="-122"/>
              <a:ea typeface="微软雅黑" panose="020B0503020204020204" charset="-122"/>
              <a:sym typeface="+mn-ea"/>
            </a:endParaRPr>
          </a:p>
          <a:p>
            <a:pPr indent="466725" defTabSz="685800">
              <a:lnSpc>
                <a:spcPct val="120000"/>
              </a:lnSpc>
              <a:spcBef>
                <a:spcPct val="0"/>
              </a:spcBef>
              <a:buClrTx/>
              <a:buSzTx/>
            </a:pPr>
            <a:r>
              <a:rPr lang="zh-CN" altLang="zh-CN" sz="2400" dirty="0">
                <a:latin typeface="微软雅黑" panose="020B0503020204020204" charset="-122"/>
                <a:ea typeface="微软雅黑" panose="020B0503020204020204" charset="-122"/>
                <a:sym typeface="+mn-ea"/>
              </a:rPr>
              <a:t>＝房产原值×</a:t>
            </a:r>
            <a:r>
              <a:rPr lang="zh-CN" altLang="en-US" sz="2400" dirty="0">
                <a:latin typeface="微软雅黑" panose="020B0503020204020204" charset="-122"/>
                <a:ea typeface="微软雅黑" panose="020B0503020204020204" charset="-122"/>
                <a:sym typeface="+mn-ea"/>
              </a:rPr>
              <a:t>（</a:t>
            </a:r>
            <a:r>
              <a:rPr lang="en-US" altLang="zh-CN" sz="2400" dirty="0">
                <a:latin typeface="微软雅黑" panose="020B0503020204020204" charset="-122"/>
                <a:ea typeface="微软雅黑" panose="020B0503020204020204" charset="-122"/>
                <a:sym typeface="+mn-ea"/>
              </a:rPr>
              <a:t>1</a:t>
            </a:r>
            <a:r>
              <a:rPr lang="zh-CN" altLang="zh-CN" sz="2400" dirty="0">
                <a:latin typeface="微软雅黑" panose="020B0503020204020204" charset="-122"/>
                <a:ea typeface="微软雅黑" panose="020B0503020204020204" charset="-122"/>
                <a:sym typeface="+mn-ea"/>
              </a:rPr>
              <a:t>－扣除比例</a:t>
            </a:r>
            <a:r>
              <a:rPr lang="zh-CN" altLang="en-US" sz="2400" dirty="0">
                <a:latin typeface="微软雅黑" panose="020B0503020204020204" charset="-122"/>
                <a:ea typeface="微软雅黑" panose="020B0503020204020204" charset="-122"/>
                <a:sym typeface="+mn-ea"/>
              </a:rPr>
              <a:t>）</a:t>
            </a:r>
            <a:r>
              <a:rPr lang="zh-CN" altLang="zh-CN" sz="2400" dirty="0">
                <a:latin typeface="微软雅黑" panose="020B0503020204020204" charset="-122"/>
                <a:ea typeface="微软雅黑" panose="020B0503020204020204" charset="-122"/>
                <a:sym typeface="+mn-ea"/>
              </a:rPr>
              <a:t>×</a:t>
            </a:r>
            <a:r>
              <a:rPr lang="en-US" altLang="zh-CN" sz="2400" dirty="0">
                <a:latin typeface="微软雅黑" panose="020B0503020204020204" charset="-122"/>
                <a:ea typeface="微软雅黑" panose="020B0503020204020204" charset="-122"/>
                <a:sym typeface="+mn-ea"/>
              </a:rPr>
              <a:t>1.2%</a:t>
            </a:r>
            <a:endParaRPr lang="zh-CN" altLang="zh-CN" sz="2400" dirty="0">
              <a:latin typeface="微软雅黑" panose="020B0503020204020204" charset="-122"/>
              <a:ea typeface="微软雅黑" panose="020B0503020204020204" charset="-122"/>
              <a:sym typeface="+mn-ea"/>
            </a:endParaRPr>
          </a:p>
        </p:txBody>
      </p:sp>
    </p:spTree>
  </p:cSld>
  <p:clrMapOvr>
    <a:masterClrMapping/>
  </p:clrMapOvr>
  <p:transition>
    <p:blinds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6334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038"/>
              <a:ext cx="6996" cy="2933"/>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en-US" altLang="zh-CN" sz="2000" dirty="0">
                  <a:latin typeface="微软雅黑" panose="020B0503020204020204" charset="-122"/>
                  <a:ea typeface="微软雅黑" panose="020B0503020204020204" charset="-122"/>
                  <a:sym typeface="+mn-ea"/>
                </a:rPr>
                <a:t>2023</a:t>
              </a:r>
              <a:r>
                <a:rPr lang="zh-CN" altLang="zh-CN" sz="2000" dirty="0">
                  <a:latin typeface="微软雅黑" panose="020B0503020204020204" charset="-122"/>
                  <a:ea typeface="微软雅黑" panose="020B0503020204020204" charset="-122"/>
                  <a:sym typeface="+mn-ea"/>
                </a:rPr>
                <a:t>年甲公司的房产原值为</a:t>
              </a:r>
              <a:r>
                <a:rPr lang="en-US" altLang="zh-CN" sz="2000" dirty="0">
                  <a:latin typeface="微软雅黑" panose="020B0503020204020204" charset="-122"/>
                  <a:ea typeface="微软雅黑" panose="020B0503020204020204" charset="-122"/>
                  <a:sym typeface="+mn-ea"/>
                </a:rPr>
                <a:t>1 000</a:t>
              </a:r>
              <a:r>
                <a:rPr lang="zh-CN" altLang="zh-CN" sz="2000" dirty="0">
                  <a:latin typeface="微软雅黑" panose="020B0503020204020204" charset="-122"/>
                  <a:ea typeface="微软雅黑" panose="020B0503020204020204" charset="-122"/>
                  <a:sym typeface="+mn-ea"/>
                </a:rPr>
                <a:t>万元，已提折旧</a:t>
              </a:r>
              <a:r>
                <a:rPr lang="en-US" altLang="zh-CN" sz="2000" dirty="0">
                  <a:latin typeface="微软雅黑" panose="020B0503020204020204" charset="-122"/>
                  <a:ea typeface="微软雅黑" panose="020B0503020204020204" charset="-122"/>
                  <a:sym typeface="+mn-ea"/>
                </a:rPr>
                <a:t>400</a:t>
              </a:r>
              <a:r>
                <a:rPr lang="zh-CN" altLang="zh-CN" sz="2000" dirty="0">
                  <a:latin typeface="微软雅黑" panose="020B0503020204020204" charset="-122"/>
                  <a:ea typeface="微软雅黑" panose="020B0503020204020204" charset="-122"/>
                  <a:sym typeface="+mn-ea"/>
                </a:rPr>
                <a:t>万元。已知从价计征房产税税率为</a:t>
              </a:r>
              <a:r>
                <a:rPr lang="en-US" altLang="zh-CN" sz="2000" dirty="0">
                  <a:latin typeface="微软雅黑" panose="020B0503020204020204" charset="-122"/>
                  <a:ea typeface="微软雅黑" panose="020B0503020204020204" charset="-122"/>
                  <a:sym typeface="+mn-ea"/>
                </a:rPr>
                <a:t>1.2</a:t>
              </a:r>
              <a:r>
                <a:rPr lang="zh-CN" altLang="zh-CN" sz="2000" dirty="0">
                  <a:latin typeface="微软雅黑" panose="020B0503020204020204" charset="-122"/>
                  <a:ea typeface="微软雅黑" panose="020B0503020204020204" charset="-122"/>
                  <a:sym typeface="+mn-ea"/>
                </a:rPr>
                <a:t>％，当地规定的房产税扣除比例为</a:t>
              </a:r>
              <a:r>
                <a:rPr lang="en-US" altLang="zh-CN" sz="2000" dirty="0">
                  <a:latin typeface="微软雅黑" panose="020B0503020204020204" charset="-122"/>
                  <a:ea typeface="微软雅黑" panose="020B0503020204020204" charset="-122"/>
                  <a:sym typeface="+mn-ea"/>
                </a:rPr>
                <a:t>30</a:t>
              </a:r>
              <a:r>
                <a:rPr lang="zh-CN" altLang="zh-CN" sz="2000" dirty="0">
                  <a:latin typeface="微软雅黑" panose="020B0503020204020204" charset="-122"/>
                  <a:ea typeface="微软雅黑" panose="020B0503020204020204" charset="-122"/>
                  <a:sym typeface="+mn-ea"/>
                </a:rPr>
                <a:t>％。甲公司当年应缴纳房产税税额的下列算式中，正确的是</a:t>
              </a:r>
              <a:r>
                <a:rPr lang="zh-CN" altLang="en-US" sz="2000" dirty="0">
                  <a:latin typeface="微软雅黑" panose="020B0503020204020204" charset="-122"/>
                  <a:ea typeface="微软雅黑" panose="020B0503020204020204" charset="-122"/>
                  <a:sym typeface="+mn-ea"/>
                </a:rPr>
                <a:t>（　）</a:t>
              </a:r>
              <a:r>
                <a:rPr lang="zh-CN" altLang="zh-CN" sz="2000" dirty="0">
                  <a:latin typeface="微软雅黑" panose="020B0503020204020204" charset="-122"/>
                  <a:ea typeface="微软雅黑" panose="020B0503020204020204" charset="-122"/>
                  <a:sym typeface="+mn-ea"/>
                </a:rPr>
                <a:t>。</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A.</a:t>
              </a:r>
              <a:r>
                <a:rPr lang="zh-CN" altLang="en-US"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1 000</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400</a:t>
              </a:r>
              <a:r>
                <a:rPr lang="zh-CN" altLang="en-US" sz="2000" dirty="0">
                  <a:latin typeface="微软雅黑" panose="020B0503020204020204" charset="-122"/>
                  <a:ea typeface="微软雅黑" panose="020B0503020204020204" charset="-122"/>
                  <a:sym typeface="+mn-ea"/>
                </a:rPr>
                <a:t>）</a:t>
              </a:r>
              <a:r>
                <a:rPr lang="zh-CN" altLang="zh-CN" sz="2000" dirty="0">
                  <a:latin typeface="微软雅黑" panose="020B0503020204020204" charset="-122"/>
                  <a:ea typeface="微软雅黑" panose="020B0503020204020204" charset="-122"/>
                  <a:sym typeface="+mn-ea"/>
                </a:rPr>
                <a:t>×</a:t>
              </a:r>
              <a:r>
                <a:rPr lang="zh-CN" altLang="en-US"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30</a:t>
              </a:r>
              <a:r>
                <a:rPr lang="zh-CN" altLang="zh-CN" sz="2000" dirty="0">
                  <a:latin typeface="微软雅黑" panose="020B0503020204020204" charset="-122"/>
                  <a:ea typeface="微软雅黑" panose="020B0503020204020204" charset="-122"/>
                  <a:sym typeface="+mn-ea"/>
                </a:rPr>
                <a:t>％</a:t>
              </a:r>
              <a:r>
                <a:rPr lang="zh-CN" altLang="en-US" sz="2000" dirty="0">
                  <a:latin typeface="微软雅黑" panose="020B0503020204020204" charset="-122"/>
                  <a:ea typeface="微软雅黑" panose="020B0503020204020204" charset="-122"/>
                  <a:sym typeface="+mn-ea"/>
                </a:rPr>
                <a:t>）</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1.2</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5.04</a:t>
              </a:r>
              <a:r>
                <a:rPr lang="zh-CN" altLang="zh-CN" sz="2000" dirty="0">
                  <a:latin typeface="微软雅黑" panose="020B0503020204020204" charset="-122"/>
                  <a:ea typeface="微软雅黑" panose="020B0503020204020204" charset="-122"/>
                  <a:sym typeface="+mn-ea"/>
                </a:rPr>
                <a:t>万元</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B.</a:t>
              </a:r>
              <a:r>
                <a:rPr lang="zh-CN" altLang="en-US"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1 000</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400</a:t>
              </a:r>
              <a:r>
                <a:rPr lang="zh-CN" altLang="en-US" sz="2000" dirty="0">
                  <a:latin typeface="微软雅黑" panose="020B0503020204020204" charset="-122"/>
                  <a:ea typeface="微软雅黑" panose="020B0503020204020204" charset="-122"/>
                  <a:sym typeface="+mn-ea"/>
                </a:rPr>
                <a:t>）</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1.2</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7.2</a:t>
              </a:r>
              <a:r>
                <a:rPr lang="zh-CN" altLang="zh-CN" sz="2000" dirty="0">
                  <a:latin typeface="微软雅黑" panose="020B0503020204020204" charset="-122"/>
                  <a:ea typeface="微软雅黑" panose="020B0503020204020204" charset="-122"/>
                  <a:sym typeface="+mn-ea"/>
                </a:rPr>
                <a:t>万元</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C.1 000</a:t>
              </a:r>
              <a:r>
                <a:rPr lang="zh-CN" altLang="zh-CN" sz="2000" dirty="0">
                  <a:latin typeface="微软雅黑" panose="020B0503020204020204" charset="-122"/>
                  <a:ea typeface="微软雅黑" panose="020B0503020204020204" charset="-122"/>
                  <a:sym typeface="+mn-ea"/>
                </a:rPr>
                <a:t>×</a:t>
              </a:r>
              <a:r>
                <a:rPr lang="zh-CN" altLang="en-US"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30</a:t>
              </a:r>
              <a:r>
                <a:rPr lang="zh-CN" altLang="zh-CN" sz="2000" dirty="0">
                  <a:latin typeface="微软雅黑" panose="020B0503020204020204" charset="-122"/>
                  <a:ea typeface="微软雅黑" panose="020B0503020204020204" charset="-122"/>
                  <a:sym typeface="+mn-ea"/>
                </a:rPr>
                <a:t>％</a:t>
              </a:r>
              <a:r>
                <a:rPr lang="zh-CN" altLang="en-US" sz="2000" dirty="0">
                  <a:latin typeface="微软雅黑" panose="020B0503020204020204" charset="-122"/>
                  <a:ea typeface="微软雅黑" panose="020B0503020204020204" charset="-122"/>
                  <a:sym typeface="+mn-ea"/>
                </a:rPr>
                <a:t>）</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1.2</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8.4</a:t>
              </a:r>
              <a:r>
                <a:rPr lang="zh-CN" altLang="zh-CN" sz="2000" dirty="0">
                  <a:latin typeface="微软雅黑" panose="020B0503020204020204" charset="-122"/>
                  <a:ea typeface="微软雅黑" panose="020B0503020204020204" charset="-122"/>
                  <a:sym typeface="+mn-ea"/>
                </a:rPr>
                <a:t>万元</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D.1 000</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1.2</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12</a:t>
              </a:r>
              <a:r>
                <a:rPr lang="zh-CN" altLang="zh-CN" sz="2000" dirty="0">
                  <a:latin typeface="微软雅黑" panose="020B0503020204020204" charset="-122"/>
                  <a:ea typeface="微软雅黑" panose="020B0503020204020204" charset="-122"/>
                  <a:sym typeface="+mn-ea"/>
                </a:rPr>
                <a:t>万元</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11505" y="4364990"/>
            <a:ext cx="7746365" cy="161734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C </a:t>
            </a: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【解析】</a:t>
            </a:r>
            <a:r>
              <a:rPr lang="zh-CN" altLang="zh-CN" sz="2000" dirty="0">
                <a:latin typeface="微软雅黑" panose="020B0503020204020204" charset="-122"/>
                <a:ea typeface="微软雅黑" panose="020B0503020204020204" charset="-122"/>
                <a:sym typeface="+mn-ea"/>
              </a:rPr>
              <a:t>从价计征的房产税应纳税额＝应税房产原值×</a:t>
            </a:r>
            <a:r>
              <a:rPr lang="zh-CN" altLang="en-US"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a:t>
            </a:r>
            <a:r>
              <a:rPr lang="zh-CN" altLang="zh-CN" sz="2000" dirty="0">
                <a:latin typeface="微软雅黑" panose="020B0503020204020204" charset="-122"/>
                <a:ea typeface="微软雅黑" panose="020B0503020204020204" charset="-122"/>
                <a:sym typeface="+mn-ea"/>
              </a:rPr>
              <a:t>－扣除比例</a:t>
            </a:r>
            <a:r>
              <a:rPr lang="zh-CN" altLang="en-US" sz="2000" dirty="0">
                <a:latin typeface="微软雅黑" panose="020B0503020204020204" charset="-122"/>
                <a:ea typeface="微软雅黑" panose="020B0503020204020204" charset="-122"/>
                <a:sym typeface="+mn-ea"/>
              </a:rPr>
              <a:t>）</a:t>
            </a:r>
            <a:r>
              <a:rPr lang="zh-CN" altLang="zh-CN" sz="2000" dirty="0">
                <a:latin typeface="微软雅黑" panose="020B0503020204020204" charset="-122"/>
                <a:ea typeface="微软雅黑" panose="020B0503020204020204" charset="-122"/>
                <a:sym typeface="+mn-ea"/>
              </a:rPr>
              <a:t>×</a:t>
            </a:r>
            <a:r>
              <a:rPr lang="en-US" altLang="zh-CN" sz="2000" dirty="0">
                <a:latin typeface="微软雅黑" panose="020B0503020204020204" charset="-122"/>
                <a:ea typeface="微软雅黑" panose="020B0503020204020204" charset="-122"/>
                <a:sym typeface="+mn-ea"/>
              </a:rPr>
              <a:t>1.2</a:t>
            </a:r>
            <a:r>
              <a:rPr lang="zh-CN" altLang="zh-CN" sz="2000" dirty="0">
                <a:latin typeface="微软雅黑" panose="020B0503020204020204" charset="-122"/>
                <a:ea typeface="微软雅黑" panose="020B0503020204020204" charset="-122"/>
                <a:sym typeface="+mn-ea"/>
              </a:rPr>
              <a:t>％。</a:t>
            </a: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37050" y="22050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rPr>
              <a:t>1</a:t>
            </a:r>
            <a:endPar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14" name="MH_Other_2"/>
          <p:cNvSpPr/>
          <p:nvPr>
            <p:custDataLst>
              <p:tags r:id="rId2"/>
            </p:custDataLst>
          </p:nvPr>
        </p:nvSpPr>
        <p:spPr>
          <a:xfrm>
            <a:off x="4337050" y="2917825"/>
            <a:ext cx="571500" cy="571500"/>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nchorCtr="0"/>
          <a:p>
            <a:pPr algn="ctr"/>
            <a:r>
              <a:rPr lang="en-US" altLang="zh-CN" sz="3000" dirty="0">
                <a:solidFill>
                  <a:schemeClr val="accent2"/>
                </a:solidFill>
                <a:latin typeface="Arial" panose="020B0604020202020204" pitchFamily="34" charset="0"/>
                <a:ea typeface="微软雅黑" panose="020B0503020204020204" charset="-122"/>
                <a:sym typeface="Arial" panose="020B0604020202020204" pitchFamily="34" charset="0"/>
              </a:rPr>
              <a:t>2</a:t>
            </a:r>
            <a:endParaRPr lang="en-US" altLang="zh-CN" sz="3000" dirty="0">
              <a:solidFill>
                <a:schemeClr val="accent2"/>
              </a:solidFill>
              <a:latin typeface="Arial" panose="020B0604020202020204" pitchFamily="34" charset="0"/>
              <a:ea typeface="微软雅黑" panose="020B0503020204020204" charset="-122"/>
              <a:sym typeface="Arial" panose="020B0604020202020204" pitchFamily="34" charset="0"/>
            </a:endParaRPr>
          </a:p>
        </p:txBody>
      </p:sp>
      <p:sp>
        <p:nvSpPr>
          <p:cNvPr id="16" name="MH_Other_3"/>
          <p:cNvSpPr/>
          <p:nvPr>
            <p:custDataLst>
              <p:tags r:id="rId3"/>
            </p:custDataLst>
          </p:nvPr>
        </p:nvSpPr>
        <p:spPr>
          <a:xfrm>
            <a:off x="4337050" y="3629025"/>
            <a:ext cx="571500" cy="573088"/>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rPr>
              <a:t>3</a:t>
            </a:r>
            <a:endPar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11" name="MH_Others_1"/>
          <p:cNvSpPr txBox="1"/>
          <p:nvPr>
            <p:custDataLst>
              <p:tags r:id="rId4"/>
            </p:custDataLst>
          </p:nvPr>
        </p:nvSpPr>
        <p:spPr>
          <a:xfrm>
            <a:off x="1111250" y="2895600"/>
            <a:ext cx="2043113" cy="615950"/>
          </a:xfrm>
          <a:prstGeom prst="rect">
            <a:avLst/>
          </a:prstGeom>
          <a:noFill/>
          <a:ln w="9525">
            <a:noFill/>
          </a:ln>
        </p:spPr>
        <p:txBody>
          <a:bodyPr wrap="square" lIns="0" tIns="0" rIns="0" bIns="0" anchor="ctr" anchorCtr="0">
            <a:spAutoFit/>
          </a:bodyPr>
          <a:p>
            <a:pPr algn="ctr"/>
            <a:r>
              <a:rPr lang="zh-CN" altLang="en-US" sz="4000" b="1" dirty="0">
                <a:solidFill>
                  <a:schemeClr val="accent1"/>
                </a:solidFill>
                <a:latin typeface="Arial" panose="020B0604020202020204" pitchFamily="34" charset="0"/>
                <a:ea typeface="微软雅黑" panose="020B0503020204020204" charset="-122"/>
                <a:sym typeface="Arial" panose="020B0604020202020204" pitchFamily="34" charset="0"/>
              </a:rPr>
              <a:t>主要内容</a:t>
            </a:r>
            <a:endParaRPr lang="zh-CN" altLang="en-US" sz="4000"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20" name="MH_Text_1"/>
          <p:cNvSpPr/>
          <p:nvPr>
            <p:custDataLst>
              <p:tags r:id="rId5"/>
            </p:custDataLst>
          </p:nvPr>
        </p:nvSpPr>
        <p:spPr>
          <a:xfrm>
            <a:off x="5113338" y="2214563"/>
            <a:ext cx="2357438" cy="503238"/>
          </a:xfrm>
          <a:prstGeom prst="rect">
            <a:avLst/>
          </a:prstGeom>
        </p:spPr>
        <p:txBody>
          <a:bodyPr wrap="square" lIns="0" tIns="0" rIns="0" bIns="0" anchor="ctr">
            <a:spAutoFit/>
          </a:bodyPr>
          <a:lstStyle/>
          <a:p>
            <a:pPr fontAlgn="base"/>
            <a:r>
              <a:rPr lang="zh-CN" altLang="en-US" sz="2275" b="1" strike="noStrike" noProof="1" dirty="0">
                <a:latin typeface="Arial" panose="020B0604020202020204" pitchFamily="34" charset="0"/>
                <a:ea typeface="文鼎中特广告体" pitchFamily="1" charset="-122"/>
                <a:cs typeface="+mn-cs"/>
                <a:sym typeface="+mn-ea"/>
              </a:rPr>
              <a:t>房产税计算与申报</a:t>
            </a:r>
            <a:endParaRPr lang="en-US" altLang="zh-CN" sz="2275" b="1"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a:p>
            <a:pPr fontAlgn="base"/>
            <a:endParaRPr lang="zh-CN" altLang="en-US" sz="995" b="1"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sp>
        <p:nvSpPr>
          <p:cNvPr id="21" name="MH_Text_2"/>
          <p:cNvSpPr/>
          <p:nvPr>
            <p:custDataLst>
              <p:tags r:id="rId6"/>
            </p:custDataLst>
          </p:nvPr>
        </p:nvSpPr>
        <p:spPr>
          <a:xfrm>
            <a:off x="5113338" y="2933700"/>
            <a:ext cx="2938463" cy="504825"/>
          </a:xfrm>
          <a:prstGeom prst="rect">
            <a:avLst/>
          </a:prstGeom>
        </p:spPr>
        <p:txBody>
          <a:bodyPr wrap="square" lIns="0" tIns="0" rIns="0" bIns="0" anchor="ctr">
            <a:spAutoFit/>
          </a:bodyPr>
          <a:lstStyle/>
          <a:p>
            <a:pPr lvl="0" fontAlgn="base"/>
            <a:r>
              <a:rPr lang="zh-CN" altLang="en-US" sz="2275" b="1" strike="noStrike" noProof="1" dirty="0">
                <a:latin typeface="Arial" panose="020B0604020202020204" pitchFamily="34" charset="0"/>
                <a:ea typeface="文鼎中特广告体" pitchFamily="1" charset="-122"/>
                <a:cs typeface="+mn-cs"/>
                <a:sym typeface="+mn-ea"/>
              </a:rPr>
              <a:t>车船税计算与申报</a:t>
            </a:r>
            <a:endParaRPr lang="zh-CN" altLang="en-US" sz="2275" b="1" strike="noStrike" noProof="1" dirty="0">
              <a:solidFill>
                <a:schemeClr val="bg1">
                  <a:lumMod val="65000"/>
                </a:schemeClr>
              </a:solidFill>
              <a:latin typeface="Arial" panose="020B0604020202020204" pitchFamily="34" charset="0"/>
              <a:ea typeface="微软雅黑" panose="020B0503020204020204" charset="-122"/>
              <a:sym typeface="+mn-ea"/>
            </a:endParaRPr>
          </a:p>
          <a:p>
            <a:pPr lvl="0" fontAlgn="base"/>
            <a:endParaRPr lang="zh-CN" altLang="en-US" sz="995"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sp>
        <p:nvSpPr>
          <p:cNvPr id="22" name="MH_Text_3"/>
          <p:cNvSpPr/>
          <p:nvPr>
            <p:custDataLst>
              <p:tags r:id="rId7"/>
            </p:custDataLst>
          </p:nvPr>
        </p:nvSpPr>
        <p:spPr>
          <a:xfrm>
            <a:off x="5113338" y="3730625"/>
            <a:ext cx="2489200" cy="350838"/>
          </a:xfrm>
          <a:prstGeom prst="rect">
            <a:avLst/>
          </a:prstGeom>
        </p:spPr>
        <p:txBody>
          <a:bodyPr wrap="square" lIns="0" tIns="0" rIns="0" bIns="0" anchor="ctr">
            <a:spAutoFit/>
          </a:bodyPr>
          <a:lstStyle/>
          <a:p>
            <a:pPr lvl="0" fontAlgn="base"/>
            <a:r>
              <a:rPr lang="zh-CN" altLang="en-US" sz="2275" b="1" strike="noStrike" noProof="1" dirty="0">
                <a:latin typeface="Arial" panose="020B0604020202020204" pitchFamily="34" charset="0"/>
                <a:ea typeface="文鼎中特广告体" pitchFamily="1" charset="-122"/>
                <a:cs typeface="+mn-cs"/>
                <a:sym typeface="+mn-ea"/>
              </a:rPr>
              <a:t>契税</a:t>
            </a:r>
            <a:r>
              <a:rPr lang="zh-CN" sz="2275" b="1" strike="noStrike" noProof="1" dirty="0">
                <a:latin typeface="Arial" panose="020B0604020202020204" pitchFamily="34" charset="0"/>
                <a:ea typeface="文鼎中特广告体" pitchFamily="1" charset="-122"/>
                <a:cs typeface="+mn-cs"/>
                <a:sym typeface="+mn-ea"/>
              </a:rPr>
              <a:t>计算与申报</a:t>
            </a:r>
            <a:endParaRPr lang="zh-CN" sz="995" b="1"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spTree>
    <p:custDataLst>
      <p:tags r:id="rId8"/>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3000" fill="hold">
                                          <p:stCondLst>
                                            <p:cond delay="0"/>
                                          </p:stCondLst>
                                        </p:cTn>
                                        <p:tgtEl>
                                          <p:spTgt spid="42"/>
                                        </p:tgtEl>
                                        <p:attrNameLst>
                                          <p:attrName>style.visibility</p:attrName>
                                        </p:attrNameLst>
                                      </p:cBhvr>
                                      <p:to>
                                        <p:strVal val="visible"/>
                                      </p:to>
                                    </p:set>
                                    <p:anim calcmode="lin" valueType="num">
                                      <p:cBhvr>
                                        <p:cTn id="15" dur="3000" fill="hold"/>
                                        <p:tgtEl>
                                          <p:spTgt spid="42"/>
                                        </p:tgtEl>
                                        <p:attrNameLst>
                                          <p:attrName>ppt_x</p:attrName>
                                        </p:attrNameLst>
                                      </p:cBhvr>
                                      <p:tavLst>
                                        <p:tav tm="0">
                                          <p:val>
                                            <p:strVal val="0-#ppt_w/2"/>
                                          </p:val>
                                        </p:tav>
                                        <p:tav tm="100000">
                                          <p:val>
                                            <p:strVal val="#ppt_x"/>
                                          </p:val>
                                        </p:tav>
                                      </p:tavLst>
                                    </p:anim>
                                    <p:anim calcmode="lin" valueType="num">
                                      <p:cBhvr>
                                        <p:cTn id="16" dur="30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0-#ppt_w/2"/>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3000" fill="hold">
                                          <p:stCondLst>
                                            <p:cond delay="0"/>
                                          </p:stCondLst>
                                        </p:cTn>
                                        <p:tgtEl>
                                          <p:spTgt spid="14"/>
                                        </p:tgtEl>
                                        <p:attrNameLst>
                                          <p:attrName>style.visibility</p:attrName>
                                        </p:attrNameLst>
                                      </p:cBhvr>
                                      <p:to>
                                        <p:strVal val="visible"/>
                                      </p:to>
                                    </p:set>
                                    <p:anim calcmode="lin" valueType="num">
                                      <p:cBhvr>
                                        <p:cTn id="25" dur="3000" fill="hold"/>
                                        <p:tgtEl>
                                          <p:spTgt spid="14"/>
                                        </p:tgtEl>
                                        <p:attrNameLst>
                                          <p:attrName>ppt_x</p:attrName>
                                        </p:attrNameLst>
                                      </p:cBhvr>
                                      <p:tavLst>
                                        <p:tav tm="0">
                                          <p:val>
                                            <p:strVal val="0-#ppt_w/2"/>
                                          </p:val>
                                        </p:tav>
                                        <p:tav tm="100000">
                                          <p:val>
                                            <p:strVal val="#ppt_x"/>
                                          </p:val>
                                        </p:tav>
                                      </p:tavLst>
                                    </p:anim>
                                    <p:anim calcmode="lin" valueType="num">
                                      <p:cBhvr>
                                        <p:cTn id="26" dur="30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0-#ppt_w/2"/>
                                          </p:val>
                                        </p:tav>
                                        <p:tav tm="100000">
                                          <p:val>
                                            <p:strVal val="#ppt_x"/>
                                          </p:val>
                                        </p:tav>
                                      </p:tavLst>
                                    </p:anim>
                                    <p:anim calcmode="lin" valueType="num">
                                      <p:cBhvr>
                                        <p:cTn id="3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3000" fill="hold">
                                          <p:stCondLst>
                                            <p:cond delay="0"/>
                                          </p:stCondLst>
                                        </p:cTn>
                                        <p:tgtEl>
                                          <p:spTgt spid="16"/>
                                        </p:tgtEl>
                                        <p:attrNameLst>
                                          <p:attrName>style.visibility</p:attrName>
                                        </p:attrNameLst>
                                      </p:cBhvr>
                                      <p:to>
                                        <p:strVal val="visible"/>
                                      </p:to>
                                    </p:set>
                                    <p:anim calcmode="lin" valueType="num">
                                      <p:cBhvr>
                                        <p:cTn id="35" dur="3000" fill="hold"/>
                                        <p:tgtEl>
                                          <p:spTgt spid="16"/>
                                        </p:tgtEl>
                                        <p:attrNameLst>
                                          <p:attrName>ppt_x</p:attrName>
                                        </p:attrNameLst>
                                      </p:cBhvr>
                                      <p:tavLst>
                                        <p:tav tm="0">
                                          <p:val>
                                            <p:strVal val="0-#ppt_w/2"/>
                                          </p:val>
                                        </p:tav>
                                        <p:tav tm="100000">
                                          <p:val>
                                            <p:strVal val="#ppt_x"/>
                                          </p:val>
                                        </p:tav>
                                      </p:tavLst>
                                    </p:anim>
                                    <p:anim calcmode="lin" valueType="num">
                                      <p:cBhvr>
                                        <p:cTn id="36" dur="30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ppt_x</p:attrName>
                                        </p:attrNameLst>
                                      </p:cBhvr>
                                      <p:tavLst>
                                        <p:tav tm="0">
                                          <p:val>
                                            <p:strVal val="0-#ppt_w/2"/>
                                          </p:val>
                                        </p:tav>
                                        <p:tav tm="100000">
                                          <p:val>
                                            <p:strVal val="#ppt_x"/>
                                          </p:val>
                                        </p:tav>
                                      </p:tavLst>
                                    </p:anim>
                                    <p:anim calcmode="lin" valueType="num">
                                      <p:cBhvr>
                                        <p:cTn id="40"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4" grpId="0" bldLvl="0" animBg="1"/>
      <p:bldP spid="16" grpId="0" bldLvl="0" animBg="1"/>
      <p:bldP spid="11"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397313"/>
          <p:cNvSpPr>
            <a:spLocks noGrp="1"/>
          </p:cNvSpPr>
          <p:nvPr>
            <p:ph type="title"/>
          </p:nvPr>
        </p:nvSpPr>
        <p:spPr/>
        <p:txBody>
          <a:bodyPr anchor="ctr" anchorCtr="0"/>
          <a:p>
            <a:endParaRPr lang="zh-CN" altLang="zh-CN" dirty="0"/>
          </a:p>
        </p:txBody>
      </p:sp>
      <p:sp>
        <p:nvSpPr>
          <p:cNvPr id="36866" name="文本占位符 397314"/>
          <p:cNvSpPr>
            <a:spLocks noGrp="1"/>
          </p:cNvSpPr>
          <p:nvPr>
            <p:ph idx="1"/>
          </p:nvPr>
        </p:nvSpPr>
        <p:spPr>
          <a:xfrm>
            <a:off x="282575" y="1073150"/>
            <a:ext cx="8404225" cy="4794250"/>
          </a:xfrm>
        </p:spPr>
        <p:txBody>
          <a:bodyPr anchor="t" anchorCtr="0"/>
          <a:p>
            <a:pPr lvl="1">
              <a:lnSpc>
                <a:spcPct val="120000"/>
              </a:lnSpc>
              <a:spcBef>
                <a:spcPts val="25"/>
              </a:spcBef>
            </a:pPr>
            <a:r>
              <a:rPr lang="zh-CN" altLang="en-US" b="1" dirty="0"/>
              <a:t>需要注意的特殊问题：</a:t>
            </a:r>
            <a:endParaRPr lang="zh-CN" altLang="en-US" b="1" dirty="0"/>
          </a:p>
          <a:p>
            <a:pPr lvl="2">
              <a:lnSpc>
                <a:spcPct val="120000"/>
              </a:lnSpc>
              <a:spcBef>
                <a:spcPts val="25"/>
              </a:spcBef>
            </a:pPr>
            <a:r>
              <a:rPr lang="zh-CN" altLang="en-US" b="1" dirty="0"/>
              <a:t>第一：以房产联营投资的，房产税计税依据应区别对待：</a:t>
            </a:r>
            <a:br>
              <a:rPr lang="zh-CN" altLang="en-US" b="1" dirty="0"/>
            </a:br>
            <a:r>
              <a:rPr lang="zh-CN" altLang="en-US" b="1" dirty="0"/>
              <a:t>　　（</a:t>
            </a:r>
            <a:r>
              <a:rPr lang="en-US" altLang="zh-CN" b="1" dirty="0"/>
              <a:t>1</a:t>
            </a:r>
            <a:r>
              <a:rPr lang="zh-CN" altLang="en-US" b="1" dirty="0"/>
              <a:t>）以房产联营投资，</a:t>
            </a:r>
            <a:r>
              <a:rPr lang="zh-CN" altLang="en-US" b="1" dirty="0">
                <a:solidFill>
                  <a:srgbClr val="FF0066"/>
                </a:solidFill>
              </a:rPr>
              <a:t>共担经营风险</a:t>
            </a:r>
            <a:r>
              <a:rPr lang="zh-CN" altLang="en-US" b="1" dirty="0"/>
              <a:t>的，以</a:t>
            </a:r>
            <a:r>
              <a:rPr lang="zh-CN" altLang="en-US" b="1" dirty="0">
                <a:solidFill>
                  <a:srgbClr val="FF0066"/>
                </a:solidFill>
              </a:rPr>
              <a:t>房产余值</a:t>
            </a:r>
            <a:r>
              <a:rPr lang="zh-CN" altLang="en-US" b="1" dirty="0"/>
              <a:t>为计税依据计征房产税；</a:t>
            </a:r>
            <a:br>
              <a:rPr lang="zh-CN" altLang="en-US" b="1" dirty="0"/>
            </a:br>
            <a:r>
              <a:rPr lang="zh-CN" altLang="en-US" b="1" dirty="0"/>
              <a:t>　　（</a:t>
            </a:r>
            <a:r>
              <a:rPr lang="en-US" altLang="zh-CN" b="1" dirty="0"/>
              <a:t>2</a:t>
            </a:r>
            <a:r>
              <a:rPr lang="zh-CN" altLang="en-US" b="1" dirty="0"/>
              <a:t>）以房产联营投资，</a:t>
            </a:r>
            <a:r>
              <a:rPr lang="zh-CN" altLang="en-US" b="1" dirty="0">
                <a:solidFill>
                  <a:srgbClr val="FF0066"/>
                </a:solidFill>
              </a:rPr>
              <a:t>收取固定收入，不承担经营风险</a:t>
            </a:r>
            <a:r>
              <a:rPr lang="zh-CN" altLang="en-US" b="1" dirty="0"/>
              <a:t>，只收取固定收入的，实际是以联营名义取得房产租金，因此应</a:t>
            </a:r>
            <a:r>
              <a:rPr lang="zh-CN" altLang="en-US" b="1" dirty="0">
                <a:solidFill>
                  <a:srgbClr val="FF0066"/>
                </a:solidFill>
              </a:rPr>
              <a:t>由出租方按租金收入</a:t>
            </a:r>
            <a:r>
              <a:rPr lang="zh-CN" altLang="en-US" b="1" dirty="0"/>
              <a:t>计征房产税。</a:t>
            </a:r>
            <a:endParaRPr lang="zh-CN" altLang="en-US" b="1" dirty="0"/>
          </a:p>
        </p:txBody>
      </p:sp>
    </p:spTree>
  </p:cSld>
  <p:clrMapOvr>
    <a:masterClrMapping/>
  </p:clrMapOvr>
  <p:transition>
    <p:blinds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6334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038"/>
              <a:ext cx="6996" cy="2933"/>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25"/>
                </a:spcBef>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zh-CN" altLang="en-US" sz="2000" b="1" dirty="0">
                  <a:sym typeface="+mn-ea"/>
                </a:rPr>
                <a:t>某企业有一处房产原值</a:t>
              </a:r>
              <a:r>
                <a:rPr lang="en-US" altLang="zh-CN" sz="2000" b="1" dirty="0">
                  <a:sym typeface="+mn-ea"/>
                </a:rPr>
                <a:t>1000</a:t>
              </a:r>
              <a:r>
                <a:rPr lang="zh-CN" altLang="en-US" sz="2000" b="1" dirty="0">
                  <a:sym typeface="+mn-ea"/>
                </a:rPr>
                <a:t>万元，</a:t>
              </a:r>
              <a:r>
                <a:rPr lang="en-US" altLang="zh-CN" sz="2000" b="1" dirty="0">
                  <a:sym typeface="+mn-ea"/>
                </a:rPr>
                <a:t>2023</a:t>
              </a:r>
              <a:r>
                <a:rPr lang="zh-CN" altLang="en-US" sz="2000" b="1" dirty="0">
                  <a:sym typeface="+mn-ea"/>
                </a:rPr>
                <a:t>年</a:t>
              </a:r>
              <a:r>
                <a:rPr lang="en-US" altLang="zh-CN" sz="2000" b="1" dirty="0">
                  <a:sym typeface="+mn-ea"/>
                </a:rPr>
                <a:t>7</a:t>
              </a:r>
              <a:r>
                <a:rPr lang="zh-CN" altLang="en-US" sz="2000" b="1" dirty="0">
                  <a:sym typeface="+mn-ea"/>
                </a:rPr>
                <a:t>月</a:t>
              </a:r>
              <a:r>
                <a:rPr lang="en-US" altLang="zh-CN" sz="2000" b="1" dirty="0">
                  <a:sym typeface="+mn-ea"/>
                </a:rPr>
                <a:t>1</a:t>
              </a:r>
              <a:r>
                <a:rPr lang="zh-CN" altLang="en-US" sz="2000" b="1" dirty="0">
                  <a:sym typeface="+mn-ea"/>
                </a:rPr>
                <a:t>日用于投资联营（收取固定收入，不承担联营风险），投资期为</a:t>
              </a:r>
              <a:r>
                <a:rPr lang="en-US" altLang="zh-CN" sz="2000" b="1" dirty="0">
                  <a:sym typeface="+mn-ea"/>
                </a:rPr>
                <a:t>5</a:t>
              </a:r>
              <a:r>
                <a:rPr lang="zh-CN" altLang="en-US" sz="2000" b="1" dirty="0">
                  <a:sym typeface="+mn-ea"/>
                </a:rPr>
                <a:t>年。已知该企业当年取得固定收入</a:t>
              </a:r>
              <a:r>
                <a:rPr lang="en-US" altLang="zh-CN" sz="2000" b="1" dirty="0">
                  <a:sym typeface="+mn-ea"/>
                </a:rPr>
                <a:t>50</a:t>
              </a:r>
              <a:r>
                <a:rPr lang="zh-CN" altLang="en-US" sz="2000" b="1" dirty="0">
                  <a:sym typeface="+mn-ea"/>
                </a:rPr>
                <a:t>万元，当地政府规定的扣除比例为</a:t>
              </a:r>
              <a:r>
                <a:rPr lang="en-US" altLang="zh-CN" sz="2000" b="1" dirty="0">
                  <a:sym typeface="+mn-ea"/>
                </a:rPr>
                <a:t>20%</a:t>
              </a:r>
              <a:r>
                <a:rPr lang="zh-CN" altLang="en-US" sz="2000" b="1" dirty="0">
                  <a:sym typeface="+mn-ea"/>
                </a:rPr>
                <a:t>。该企业</a:t>
              </a:r>
              <a:r>
                <a:rPr lang="en-US" altLang="zh-CN" sz="2000" b="1" dirty="0">
                  <a:sym typeface="+mn-ea"/>
                </a:rPr>
                <a:t>2023</a:t>
              </a:r>
              <a:r>
                <a:rPr lang="zh-CN" altLang="en-US" sz="2000" b="1" dirty="0">
                  <a:sym typeface="+mn-ea"/>
                </a:rPr>
                <a:t>年应缴纳房产税（　）。</a:t>
              </a:r>
              <a:br>
                <a:rPr lang="zh-CN" altLang="en-US" sz="2000" b="1" dirty="0">
                  <a:sym typeface="+mn-ea"/>
                </a:rPr>
              </a:br>
              <a:r>
                <a:rPr lang="zh-CN" altLang="en-US" sz="2000" b="1" dirty="0">
                  <a:sym typeface="+mn-ea"/>
                </a:rPr>
                <a:t>　　</a:t>
              </a:r>
              <a:r>
                <a:rPr lang="en-US" altLang="zh-CN" sz="2000" b="1" dirty="0">
                  <a:sym typeface="+mn-ea"/>
                </a:rPr>
                <a:t>A.6.0</a:t>
              </a:r>
              <a:r>
                <a:rPr lang="zh-CN" altLang="en-US" sz="2000" b="1" dirty="0">
                  <a:sym typeface="+mn-ea"/>
                </a:rPr>
                <a:t>万元</a:t>
              </a:r>
              <a:br>
                <a:rPr lang="zh-CN" altLang="en-US" sz="2000" b="1" dirty="0">
                  <a:sym typeface="+mn-ea"/>
                </a:rPr>
              </a:br>
              <a:r>
                <a:rPr lang="zh-CN" altLang="en-US" sz="2000" b="1" dirty="0">
                  <a:sym typeface="+mn-ea"/>
                </a:rPr>
                <a:t>　　</a:t>
              </a:r>
              <a:r>
                <a:rPr lang="en-US" altLang="zh-CN" sz="2000" b="1" dirty="0">
                  <a:sym typeface="+mn-ea"/>
                </a:rPr>
                <a:t>B.9.6</a:t>
              </a:r>
              <a:r>
                <a:rPr lang="zh-CN" altLang="en-US" sz="2000" b="1" dirty="0">
                  <a:sym typeface="+mn-ea"/>
                </a:rPr>
                <a:t>万元</a:t>
              </a:r>
              <a:br>
                <a:rPr lang="zh-CN" altLang="en-US" sz="2000" b="1" dirty="0">
                  <a:sym typeface="+mn-ea"/>
                </a:rPr>
              </a:br>
              <a:r>
                <a:rPr lang="zh-CN" altLang="en-US" sz="2000" b="1" dirty="0">
                  <a:sym typeface="+mn-ea"/>
                </a:rPr>
                <a:t>　　</a:t>
              </a:r>
              <a:r>
                <a:rPr lang="en-US" altLang="zh-CN" sz="2000" b="1" dirty="0">
                  <a:sym typeface="+mn-ea"/>
                </a:rPr>
                <a:t>C.10.8</a:t>
              </a:r>
              <a:r>
                <a:rPr lang="zh-CN" altLang="en-US" sz="2000" b="1" dirty="0">
                  <a:sym typeface="+mn-ea"/>
                </a:rPr>
                <a:t>万元</a:t>
              </a:r>
              <a:br>
                <a:rPr lang="zh-CN" altLang="en-US" sz="2000" b="1" dirty="0">
                  <a:sym typeface="+mn-ea"/>
                </a:rPr>
              </a:br>
              <a:r>
                <a:rPr lang="zh-CN" altLang="en-US" sz="2000" b="1" dirty="0">
                  <a:sym typeface="+mn-ea"/>
                </a:rPr>
                <a:t>　　</a:t>
              </a:r>
              <a:r>
                <a:rPr lang="en-US" altLang="zh-CN" sz="2000" b="1" dirty="0">
                  <a:sym typeface="+mn-ea"/>
                </a:rPr>
                <a:t>D.15.6</a:t>
              </a:r>
              <a:r>
                <a:rPr lang="zh-CN" altLang="en-US" sz="2000" b="1" dirty="0">
                  <a:sym typeface="+mn-ea"/>
                </a:rPr>
                <a:t>万元</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11505" y="4364990"/>
            <a:ext cx="7746365" cy="157353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A</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 </a:t>
            </a: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【解析】</a:t>
            </a:r>
            <a:r>
              <a:rPr lang="en-US" altLang="zh-CN" sz="2000" b="1" dirty="0">
                <a:sym typeface="+mn-ea"/>
              </a:rPr>
              <a:t>50</a:t>
            </a:r>
            <a:r>
              <a:rPr lang="zh-CN" altLang="en-US" sz="2000" b="1" dirty="0">
                <a:sym typeface="宋体" panose="02010600030101010101" pitchFamily="2" charset="-122"/>
              </a:rPr>
              <a:t>×</a:t>
            </a:r>
            <a:r>
              <a:rPr lang="en-US" altLang="zh-CN" sz="2000" b="1" dirty="0">
                <a:sym typeface="宋体" panose="02010600030101010101" pitchFamily="2" charset="-122"/>
              </a:rPr>
              <a:t>12%=6</a:t>
            </a:r>
            <a:endParaRPr lang="en-US" altLang="zh-CN" sz="2000" b="1" dirty="0">
              <a:sym typeface="宋体" panose="02010600030101010101" pitchFamily="2" charset="-122"/>
            </a:endParaRPr>
          </a:p>
          <a:p>
            <a:pPr indent="466725">
              <a:lnSpc>
                <a:spcPct val="140000"/>
              </a:lnSpc>
              <a:buSzTx/>
              <a:buFont typeface="Arial" panose="020B0604020202020204" pitchFamily="34" charset="0"/>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标题 398337"/>
          <p:cNvSpPr>
            <a:spLocks noGrp="1"/>
          </p:cNvSpPr>
          <p:nvPr>
            <p:ph type="title"/>
          </p:nvPr>
        </p:nvSpPr>
        <p:spPr/>
        <p:txBody>
          <a:bodyPr anchor="ctr" anchorCtr="0"/>
          <a:p>
            <a:endParaRPr lang="zh-CN" altLang="zh-CN" dirty="0"/>
          </a:p>
        </p:txBody>
      </p:sp>
      <p:sp>
        <p:nvSpPr>
          <p:cNvPr id="38914" name="文本占位符 398338"/>
          <p:cNvSpPr>
            <a:spLocks noGrp="1"/>
          </p:cNvSpPr>
          <p:nvPr>
            <p:ph idx="1"/>
          </p:nvPr>
        </p:nvSpPr>
        <p:spPr>
          <a:xfrm>
            <a:off x="-142875" y="955675"/>
            <a:ext cx="8975725" cy="4706938"/>
          </a:xfrm>
        </p:spPr>
        <p:txBody>
          <a:bodyPr anchor="t" anchorCtr="0"/>
          <a:p>
            <a:pPr lvl="2">
              <a:lnSpc>
                <a:spcPct val="120000"/>
              </a:lnSpc>
              <a:spcBef>
                <a:spcPts val="25"/>
              </a:spcBef>
            </a:pPr>
            <a:r>
              <a:rPr lang="zh-CN" altLang="en-US" b="1" dirty="0"/>
              <a:t>第二，</a:t>
            </a:r>
            <a:r>
              <a:rPr lang="zh-CN" altLang="en-US" b="1" dirty="0">
                <a:solidFill>
                  <a:srgbClr val="FF0066"/>
                </a:solidFill>
              </a:rPr>
              <a:t>融资租赁房屋</a:t>
            </a:r>
            <a:r>
              <a:rPr lang="zh-CN" altLang="en-US" b="1" dirty="0"/>
              <a:t>的，以房产余值为计税依据计征房产税，租赁期内该税的纳税人，由当地税务机关根据实际情况确定。</a:t>
            </a:r>
            <a:br>
              <a:rPr lang="zh-CN" altLang="en-US" b="1" dirty="0"/>
            </a:br>
            <a:r>
              <a:rPr lang="zh-CN" altLang="en-US" b="1" dirty="0"/>
              <a:t>　　对融资租赁房屋的情况，由于租赁费包括购进房屋的价款、手续费、借款利息等，与一般房屋出租的“租金”内涵不同，且租赁期满后，当承租方偿还最后一笔租赁费时，房屋产权要转移到承租方。这实际是一种变相的分期付款购买固定资产的形式，所以在计征房产税时</a:t>
            </a:r>
            <a:r>
              <a:rPr lang="zh-CN" altLang="en-US" b="1" dirty="0">
                <a:solidFill>
                  <a:srgbClr val="FF0066"/>
                </a:solidFill>
              </a:rPr>
              <a:t>应以房产余值计算征收</a:t>
            </a:r>
            <a:r>
              <a:rPr lang="zh-CN" altLang="en-US" b="1" dirty="0"/>
              <a:t>，至于租赁期内房产的纳税人，由当地税务机关根据实际情况确定。</a:t>
            </a:r>
            <a:endParaRPr lang="zh-CN" altLang="en-US" b="1" dirty="0"/>
          </a:p>
        </p:txBody>
      </p:sp>
    </p:spTree>
  </p:cSld>
  <p:clrMapOvr>
    <a:masterClrMapping/>
  </p:clrMapOvr>
  <p:transition>
    <p:blinds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标题 447489"/>
          <p:cNvSpPr>
            <a:spLocks noGrp="1"/>
          </p:cNvSpPr>
          <p:nvPr>
            <p:ph type="title"/>
          </p:nvPr>
        </p:nvSpPr>
        <p:spPr/>
        <p:txBody>
          <a:bodyPr anchor="ctr" anchorCtr="0"/>
          <a:p>
            <a:endParaRPr lang="zh-CN" altLang="zh-CN" dirty="0"/>
          </a:p>
        </p:txBody>
      </p:sp>
      <p:sp>
        <p:nvSpPr>
          <p:cNvPr id="39938" name="文本占位符 447490"/>
          <p:cNvSpPr>
            <a:spLocks noGrp="1"/>
          </p:cNvSpPr>
          <p:nvPr>
            <p:ph idx="1"/>
          </p:nvPr>
        </p:nvSpPr>
        <p:spPr>
          <a:xfrm>
            <a:off x="134938" y="882650"/>
            <a:ext cx="8389937" cy="5511800"/>
          </a:xfrm>
        </p:spPr>
        <p:txBody>
          <a:bodyPr anchor="t" anchorCtr="0"/>
          <a:p>
            <a:pPr lvl="2">
              <a:lnSpc>
                <a:spcPct val="120000"/>
              </a:lnSpc>
              <a:spcBef>
                <a:spcPts val="25"/>
              </a:spcBef>
            </a:pPr>
            <a:r>
              <a:rPr lang="zh-CN" altLang="en-US" b="1" dirty="0"/>
              <a:t>第三，</a:t>
            </a:r>
            <a:r>
              <a:rPr lang="zh-CN" altLang="en-US" b="1" dirty="0">
                <a:solidFill>
                  <a:srgbClr val="FF0066"/>
                </a:solidFill>
              </a:rPr>
              <a:t>房屋附属设备和配套设施</a:t>
            </a:r>
            <a:r>
              <a:rPr lang="zh-CN" altLang="en-US" b="1" dirty="0"/>
              <a:t>的计税规定</a:t>
            </a:r>
            <a:br>
              <a:rPr lang="zh-CN" altLang="en-US" b="1" dirty="0"/>
            </a:br>
            <a:r>
              <a:rPr lang="zh-CN" altLang="en-US" b="1" dirty="0"/>
              <a:t>　（</a:t>
            </a:r>
            <a:r>
              <a:rPr lang="en-US" altLang="zh-CN" b="1" dirty="0"/>
              <a:t>1</a:t>
            </a:r>
            <a:r>
              <a:rPr lang="zh-CN" altLang="en-US" b="1" dirty="0"/>
              <a:t>）凡以房屋为载体，不可随意移动的附属设备和配套设施，如给排水、采暖、消防、中央空调、电气及智能化楼宇设备等，无论在会计核算中是否单独记账与核算，都应计入房产原值，计征房产税。</a:t>
            </a:r>
            <a:br>
              <a:rPr lang="zh-CN" altLang="en-US" b="1" dirty="0"/>
            </a:br>
            <a:r>
              <a:rPr lang="zh-CN" altLang="en-US" b="1" dirty="0"/>
              <a:t>　（</a:t>
            </a:r>
            <a:r>
              <a:rPr lang="en-US" altLang="zh-CN" b="1" dirty="0"/>
              <a:t>2</a:t>
            </a:r>
            <a:r>
              <a:rPr lang="zh-CN" altLang="en-US" b="1" dirty="0"/>
              <a:t>）对于</a:t>
            </a:r>
            <a:r>
              <a:rPr lang="zh-CN" altLang="en-US" b="1" dirty="0">
                <a:solidFill>
                  <a:srgbClr val="FF0066"/>
                </a:solidFill>
              </a:rPr>
              <a:t>更换房屋附属设备和配套设施</a:t>
            </a:r>
            <a:r>
              <a:rPr lang="zh-CN" altLang="en-US" b="1" dirty="0"/>
              <a:t>的，在将其价值计入房产原值时，</a:t>
            </a:r>
            <a:r>
              <a:rPr lang="zh-CN" altLang="en-US" b="1" dirty="0">
                <a:solidFill>
                  <a:srgbClr val="FF0066"/>
                </a:solidFill>
              </a:rPr>
              <a:t>可扣减原来相应设备和设施的价值</a:t>
            </a:r>
            <a:r>
              <a:rPr lang="zh-CN" altLang="en-US" b="1" dirty="0"/>
              <a:t>；对附属设备和配套设施中易损坏、需要经常更换的零配件，更新后不再计入房产原值。</a:t>
            </a:r>
            <a:endParaRPr lang="zh-CN" altLang="en-US" b="1" dirty="0"/>
          </a:p>
        </p:txBody>
      </p:sp>
    </p:spTree>
  </p:cSld>
  <p:clrMapOvr>
    <a:masterClrMapping/>
  </p:clrMapOvr>
  <p:transition>
    <p:blinds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标题 399361"/>
          <p:cNvSpPr>
            <a:spLocks noGrp="1"/>
          </p:cNvSpPr>
          <p:nvPr>
            <p:ph type="title"/>
          </p:nvPr>
        </p:nvSpPr>
        <p:spPr/>
        <p:txBody>
          <a:bodyPr anchor="ctr" anchorCtr="0"/>
          <a:p>
            <a:endParaRPr lang="zh-CN" altLang="zh-CN" dirty="0"/>
          </a:p>
        </p:txBody>
      </p:sp>
      <p:sp>
        <p:nvSpPr>
          <p:cNvPr id="40962" name="文本占位符 399362"/>
          <p:cNvSpPr>
            <a:spLocks noGrp="1"/>
          </p:cNvSpPr>
          <p:nvPr>
            <p:ph idx="1"/>
          </p:nvPr>
        </p:nvSpPr>
        <p:spPr>
          <a:xfrm>
            <a:off x="92075" y="714375"/>
            <a:ext cx="8345488" cy="5138738"/>
          </a:xfrm>
        </p:spPr>
        <p:txBody>
          <a:bodyPr anchor="t" anchorCtr="0"/>
          <a:p>
            <a:pPr marL="914400" lvl="2" indent="0">
              <a:lnSpc>
                <a:spcPct val="115000"/>
              </a:lnSpc>
              <a:spcBef>
                <a:spcPts val="25"/>
              </a:spcBef>
              <a:buNone/>
            </a:pPr>
            <a:r>
              <a:rPr lang="zh-CN" altLang="en-US" b="1" dirty="0"/>
              <a:t>第四，</a:t>
            </a:r>
            <a:r>
              <a:rPr lang="zh-CN" altLang="en-US" b="1" dirty="0">
                <a:solidFill>
                  <a:srgbClr val="FF0066"/>
                </a:solidFill>
              </a:rPr>
              <a:t>居民住宅区内业主共有经营性房产</a:t>
            </a:r>
            <a:r>
              <a:rPr lang="zh-CN" altLang="en-US" b="1" dirty="0"/>
              <a:t>缴纳房产税。</a:t>
            </a:r>
            <a:br>
              <a:rPr lang="zh-CN" altLang="en-US" b="1" dirty="0"/>
            </a:br>
            <a:r>
              <a:rPr lang="zh-CN" altLang="en-US" b="1" dirty="0"/>
              <a:t>　　由实际经营的代管人或使用人缴纳房产税。其中</a:t>
            </a:r>
            <a:r>
              <a:rPr lang="zh-CN" altLang="en-US" b="1" dirty="0">
                <a:solidFill>
                  <a:srgbClr val="FF0066"/>
                </a:solidFill>
              </a:rPr>
              <a:t>自营的，依照房产原值减除</a:t>
            </a:r>
            <a:r>
              <a:rPr lang="en-US" altLang="zh-CN" b="1" dirty="0">
                <a:solidFill>
                  <a:srgbClr val="FF0066"/>
                </a:solidFill>
              </a:rPr>
              <a:t>10%</a:t>
            </a:r>
            <a:r>
              <a:rPr lang="zh-CN" altLang="en-US" b="1" dirty="0">
                <a:solidFill>
                  <a:srgbClr val="FF0066"/>
                </a:solidFill>
              </a:rPr>
              <a:t>至</a:t>
            </a:r>
            <a:r>
              <a:rPr lang="en-US" altLang="zh-CN" b="1" dirty="0">
                <a:solidFill>
                  <a:srgbClr val="FF0066"/>
                </a:solidFill>
              </a:rPr>
              <a:t>30%</a:t>
            </a:r>
            <a:r>
              <a:rPr lang="zh-CN" altLang="en-US" b="1" dirty="0">
                <a:solidFill>
                  <a:srgbClr val="FF0066"/>
                </a:solidFill>
              </a:rPr>
              <a:t>后的余值计征</a:t>
            </a:r>
            <a:r>
              <a:rPr lang="zh-CN" altLang="en-US" b="1" dirty="0"/>
              <a:t>，没有房产原值或不能将业主共有房产与其他房产的原值准确划分开的，由房产所在地地方税务机关参照同类房产核定房产原值；</a:t>
            </a:r>
            <a:r>
              <a:rPr lang="zh-CN" altLang="en-US" b="1" dirty="0">
                <a:solidFill>
                  <a:srgbClr val="FF0066"/>
                </a:solidFill>
              </a:rPr>
              <a:t>出租的，依照租金收入计征</a:t>
            </a:r>
            <a:r>
              <a:rPr lang="zh-CN" altLang="en-US" b="1" dirty="0"/>
              <a:t>。</a:t>
            </a:r>
            <a:endParaRPr lang="zh-CN" altLang="en-US" b="1" dirty="0"/>
          </a:p>
          <a:p>
            <a:pPr lvl="1">
              <a:lnSpc>
                <a:spcPct val="115000"/>
              </a:lnSpc>
              <a:spcBef>
                <a:spcPts val="25"/>
              </a:spcBef>
            </a:pPr>
            <a:r>
              <a:rPr lang="en-US" altLang="zh-CN" b="1" dirty="0"/>
              <a:t>2.</a:t>
            </a:r>
            <a:r>
              <a:rPr lang="zh-CN" altLang="en-US" b="1" dirty="0"/>
              <a:t>从租计征</a:t>
            </a:r>
            <a:r>
              <a:rPr lang="en-US" altLang="zh-CN" b="1"/>
              <a:t>——</a:t>
            </a:r>
            <a:r>
              <a:rPr lang="zh-CN" altLang="en-US" b="1" dirty="0"/>
              <a:t>计税依据为房产租金收入。</a:t>
            </a:r>
            <a:br>
              <a:rPr lang="zh-CN" altLang="en-US" b="1" dirty="0"/>
            </a:br>
            <a:r>
              <a:rPr lang="zh-CN" altLang="en-US" b="1" dirty="0"/>
              <a:t>　　如果是以劳务或者其他形式为报酬抵付房租收入的，应根据当地同类房产的租金水平，确定一个标准租金额从租计征。 </a:t>
            </a:r>
            <a:endParaRPr lang="zh-CN" altLang="en-US" b="1" dirty="0"/>
          </a:p>
        </p:txBody>
      </p:sp>
    </p:spTree>
  </p:cSld>
  <p:clrMapOvr>
    <a:masterClrMapping/>
  </p:clrMapOvr>
  <p:transition>
    <p:blinds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文本占位符 402434"/>
          <p:cNvSpPr>
            <a:spLocks noGrp="1"/>
          </p:cNvSpPr>
          <p:nvPr>
            <p:ph type="body" sz="half" idx="1"/>
          </p:nvPr>
        </p:nvSpPr>
        <p:spPr>
          <a:xfrm>
            <a:off x="992188" y="1087438"/>
            <a:ext cx="4229100" cy="1255712"/>
          </a:xfrm>
        </p:spPr>
        <p:txBody>
          <a:bodyPr anchor="t" anchorCtr="0"/>
          <a:p>
            <a:pPr>
              <a:buClr>
                <a:schemeClr val="bg2"/>
              </a:buClr>
              <a:buSzPct val="75000"/>
              <a:buFont typeface="Wingdings" panose="05000000000000000000" pitchFamily="2" charset="2"/>
            </a:pPr>
            <a:r>
              <a:rPr lang="zh-CN" altLang="en-US" sz="2800" b="1" dirty="0"/>
              <a:t>（二）应纳税额的计算 </a:t>
            </a:r>
            <a:endParaRPr lang="zh-CN" altLang="en-US" sz="2800" b="1" dirty="0"/>
          </a:p>
        </p:txBody>
      </p:sp>
      <p:graphicFrame>
        <p:nvGraphicFramePr>
          <p:cNvPr id="3" name="表格 2"/>
          <p:cNvGraphicFramePr/>
          <p:nvPr/>
        </p:nvGraphicFramePr>
        <p:xfrm>
          <a:off x="176213" y="2798763"/>
          <a:ext cx="8445500" cy="1738313"/>
        </p:xfrm>
        <a:graphic>
          <a:graphicData uri="http://schemas.openxmlformats.org/drawingml/2006/table">
            <a:tbl>
              <a:tblPr firstRow="1" bandRow="1">
                <a:tableStyleId>{5C22544A-7EE6-4342-B048-85BDC9FD1C3A}</a:tableStyleId>
              </a:tblPr>
              <a:tblGrid>
                <a:gridCol w="1347470"/>
                <a:gridCol w="1261745"/>
                <a:gridCol w="1779905"/>
                <a:gridCol w="4056380"/>
              </a:tblGrid>
              <a:tr h="457835">
                <a:tc>
                  <a:txBody>
                    <a:bodyPr/>
                    <a:p>
                      <a:pPr>
                        <a:buNone/>
                      </a:pPr>
                      <a:r>
                        <a:rPr lang="zh-CN" altLang="en-US" b="1"/>
                        <a:t>计税方法</a:t>
                      </a:r>
                      <a:endParaRPr lang="zh-CN" altLang="en-US" b="1"/>
                    </a:p>
                  </a:txBody>
                  <a:tcPr/>
                </a:tc>
                <a:tc>
                  <a:txBody>
                    <a:bodyPr/>
                    <a:p>
                      <a:pPr>
                        <a:buNone/>
                      </a:pPr>
                      <a:r>
                        <a:rPr lang="zh-CN" altLang="en-US" b="1"/>
                        <a:t>计税依据</a:t>
                      </a:r>
                      <a:endParaRPr lang="zh-CN" altLang="en-US" b="1"/>
                    </a:p>
                  </a:txBody>
                  <a:tcPr/>
                </a:tc>
                <a:tc>
                  <a:txBody>
                    <a:bodyPr/>
                    <a:p>
                      <a:pPr>
                        <a:buNone/>
                      </a:pPr>
                      <a:r>
                        <a:rPr lang="zh-CN" altLang="en-US" b="1"/>
                        <a:t>税率</a:t>
                      </a:r>
                      <a:endParaRPr lang="zh-CN" altLang="en-US" b="1"/>
                    </a:p>
                  </a:txBody>
                  <a:tcPr/>
                </a:tc>
                <a:tc>
                  <a:txBody>
                    <a:bodyPr/>
                    <a:p>
                      <a:pPr>
                        <a:buNone/>
                      </a:pPr>
                      <a:r>
                        <a:rPr lang="zh-CN" altLang="en-US" b="1"/>
                        <a:t>税额计算公式</a:t>
                      </a:r>
                      <a:endParaRPr lang="zh-CN" altLang="en-US" b="1"/>
                    </a:p>
                  </a:txBody>
                  <a:tcPr/>
                </a:tc>
              </a:tr>
              <a:tr h="457835">
                <a:tc>
                  <a:txBody>
                    <a:bodyPr/>
                    <a:p>
                      <a:pPr>
                        <a:buNone/>
                      </a:pPr>
                      <a:r>
                        <a:rPr lang="zh-CN" altLang="en-US" b="1"/>
                        <a:t>从价计征</a:t>
                      </a:r>
                      <a:endParaRPr lang="zh-CN" altLang="en-US" b="1"/>
                    </a:p>
                  </a:txBody>
                  <a:tcPr/>
                </a:tc>
                <a:tc>
                  <a:txBody>
                    <a:bodyPr/>
                    <a:p>
                      <a:pPr>
                        <a:buNone/>
                      </a:pPr>
                      <a:r>
                        <a:rPr lang="zh-CN" altLang="en-US" b="1"/>
                        <a:t>房产余值</a:t>
                      </a:r>
                      <a:endParaRPr lang="zh-CN" altLang="en-US" b="1"/>
                    </a:p>
                  </a:txBody>
                  <a:tcPr/>
                </a:tc>
                <a:tc>
                  <a:txBody>
                    <a:bodyPr/>
                    <a:p>
                      <a:pPr>
                        <a:buNone/>
                      </a:pPr>
                      <a:r>
                        <a:rPr lang="en-US" altLang="zh-CN" b="1"/>
                        <a:t>1.2%</a:t>
                      </a:r>
                      <a:endParaRPr lang="en-US" altLang="zh-CN" b="1"/>
                    </a:p>
                  </a:txBody>
                  <a:tcPr/>
                </a:tc>
                <a:tc>
                  <a:txBody>
                    <a:bodyPr/>
                    <a:p>
                      <a:pPr>
                        <a:buNone/>
                      </a:pPr>
                      <a:r>
                        <a:rPr lang="zh-CN" altLang="en-US" b="1"/>
                        <a:t>全年应纳税额</a:t>
                      </a:r>
                      <a:r>
                        <a:rPr lang="en-US" altLang="zh-CN" b="1"/>
                        <a:t>=</a:t>
                      </a:r>
                      <a:r>
                        <a:rPr lang="zh-CN" altLang="en-US" b="1"/>
                        <a:t>房产余值</a:t>
                      </a:r>
                      <a:r>
                        <a:rPr lang="zh-CN" altLang="en-US" b="1">
                          <a:latin typeface="Arial" panose="020B0604020202020204" pitchFamily="34" charset="0"/>
                        </a:rPr>
                        <a:t>×（</a:t>
                      </a:r>
                      <a:r>
                        <a:rPr lang="en-US" altLang="zh-CN" b="1">
                          <a:latin typeface="Arial" panose="020B0604020202020204" pitchFamily="34" charset="0"/>
                        </a:rPr>
                        <a:t>1-</a:t>
                      </a:r>
                      <a:r>
                        <a:rPr lang="zh-CN" altLang="en-US" b="1">
                          <a:latin typeface="Arial" panose="020B0604020202020204" pitchFamily="34" charset="0"/>
                        </a:rPr>
                        <a:t>扣除比例）</a:t>
                      </a:r>
                      <a:r>
                        <a:rPr lang="zh-CN" altLang="en-US" sz="1800" b="1">
                          <a:latin typeface="Arial" panose="020B0604020202020204" pitchFamily="34" charset="0"/>
                          <a:sym typeface="+mn-ea"/>
                        </a:rPr>
                        <a:t>×</a:t>
                      </a:r>
                      <a:r>
                        <a:rPr lang="en-US" altLang="zh-CN" sz="1800" b="1">
                          <a:latin typeface="Arial" panose="020B0604020202020204" pitchFamily="34" charset="0"/>
                          <a:sym typeface="+mn-ea"/>
                        </a:rPr>
                        <a:t>1.2%</a:t>
                      </a:r>
                      <a:endParaRPr lang="en-US" altLang="zh-CN" sz="1800" b="1">
                        <a:latin typeface="Arial" panose="020B0604020202020204" pitchFamily="34" charset="0"/>
                        <a:sym typeface="+mn-ea"/>
                      </a:endParaRPr>
                    </a:p>
                  </a:txBody>
                  <a:tcPr/>
                </a:tc>
              </a:tr>
              <a:tr h="457835">
                <a:tc>
                  <a:txBody>
                    <a:bodyPr/>
                    <a:p>
                      <a:pPr>
                        <a:buNone/>
                      </a:pPr>
                      <a:r>
                        <a:rPr lang="zh-CN" altLang="en-US" b="1"/>
                        <a:t>从租计征</a:t>
                      </a:r>
                      <a:endParaRPr lang="zh-CN" altLang="en-US" b="1"/>
                    </a:p>
                  </a:txBody>
                  <a:tcPr/>
                </a:tc>
                <a:tc>
                  <a:txBody>
                    <a:bodyPr/>
                    <a:p>
                      <a:pPr>
                        <a:buNone/>
                      </a:pPr>
                      <a:r>
                        <a:rPr lang="zh-CN" altLang="en-US" b="1"/>
                        <a:t>租金</a:t>
                      </a:r>
                      <a:endParaRPr lang="zh-CN" altLang="en-US" b="1"/>
                    </a:p>
                  </a:txBody>
                  <a:tcPr/>
                </a:tc>
                <a:tc>
                  <a:txBody>
                    <a:bodyPr/>
                    <a:p>
                      <a:pPr>
                        <a:buNone/>
                      </a:pPr>
                      <a:r>
                        <a:rPr lang="en-US" altLang="zh-CN" b="1"/>
                        <a:t>12%</a:t>
                      </a:r>
                      <a:r>
                        <a:rPr lang="zh-CN" altLang="en-US" b="1"/>
                        <a:t>（个人</a:t>
                      </a:r>
                      <a:r>
                        <a:rPr lang="en-US" altLang="zh-CN" b="1"/>
                        <a:t>4%</a:t>
                      </a:r>
                      <a:r>
                        <a:rPr lang="zh-CN" altLang="en-US" b="1"/>
                        <a:t>）</a:t>
                      </a:r>
                      <a:endParaRPr lang="zh-CN" altLang="en-US" b="1"/>
                    </a:p>
                  </a:txBody>
                  <a:tcPr/>
                </a:tc>
                <a:tc>
                  <a:txBody>
                    <a:bodyPr/>
                    <a:p>
                      <a:pPr>
                        <a:buNone/>
                      </a:pPr>
                      <a:r>
                        <a:rPr lang="zh-CN" altLang="en-US" sz="1800" b="1">
                          <a:sym typeface="+mn-ea"/>
                        </a:rPr>
                        <a:t>全年应纳税额</a:t>
                      </a:r>
                      <a:r>
                        <a:rPr lang="en-US" altLang="zh-CN" sz="1800" b="1">
                          <a:sym typeface="+mn-ea"/>
                        </a:rPr>
                        <a:t>=</a:t>
                      </a:r>
                      <a:r>
                        <a:rPr lang="zh-CN" sz="1800" b="1">
                          <a:sym typeface="+mn-ea"/>
                        </a:rPr>
                        <a:t>房屋租金</a:t>
                      </a:r>
                      <a:r>
                        <a:rPr lang="zh-CN" altLang="en-US" sz="1800" b="1">
                          <a:latin typeface="Arial" panose="020B0604020202020204" pitchFamily="34" charset="0"/>
                          <a:sym typeface="+mn-ea"/>
                        </a:rPr>
                        <a:t>×</a:t>
                      </a:r>
                      <a:r>
                        <a:rPr lang="en-US" altLang="zh-CN" sz="1800" b="1">
                          <a:latin typeface="Arial" panose="020B0604020202020204" pitchFamily="34" charset="0"/>
                          <a:sym typeface="+mn-ea"/>
                        </a:rPr>
                        <a:t>12%</a:t>
                      </a:r>
                      <a:r>
                        <a:rPr lang="zh-CN" altLang="en-US" sz="1800" b="1">
                          <a:latin typeface="Arial" panose="020B0604020202020204" pitchFamily="34" charset="0"/>
                          <a:sym typeface="+mn-ea"/>
                        </a:rPr>
                        <a:t>（</a:t>
                      </a:r>
                      <a:r>
                        <a:rPr lang="en-US" altLang="zh-CN" sz="1800" b="1">
                          <a:latin typeface="Arial" panose="020B0604020202020204" pitchFamily="34" charset="0"/>
                          <a:sym typeface="+mn-ea"/>
                        </a:rPr>
                        <a:t>4%</a:t>
                      </a:r>
                      <a:r>
                        <a:rPr lang="zh-CN" altLang="en-US" sz="1800" b="1">
                          <a:latin typeface="Arial" panose="020B0604020202020204" pitchFamily="34" charset="0"/>
                          <a:sym typeface="+mn-ea"/>
                        </a:rPr>
                        <a:t>）</a:t>
                      </a:r>
                      <a:endParaRPr lang="en-US" altLang="zh-CN" sz="1800" b="1">
                        <a:latin typeface="Arial" panose="020B0604020202020204" pitchFamily="34" charset="0"/>
                        <a:sym typeface="+mn-ea"/>
                      </a:endParaRPr>
                    </a:p>
                    <a:p>
                      <a:pPr>
                        <a:buNone/>
                      </a:pPr>
                      <a:endParaRPr lang="zh-CN" altLang="en-US" b="1"/>
                    </a:p>
                  </a:txBody>
                  <a:tcPr/>
                </a:tc>
              </a:tr>
            </a:tbl>
          </a:graphicData>
        </a:graphic>
      </p:graphicFrame>
    </p:spTree>
  </p:cSld>
  <p:clrMapOvr>
    <a:masterClrMapping/>
  </p:clrMapOvr>
  <p:transition>
    <p:blinds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6334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038"/>
              <a:ext cx="6996" cy="281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5000"/>
                </a:lnSpc>
                <a:spcBef>
                  <a:spcPts val="25"/>
                </a:spcBef>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zh-CN" altLang="en-US" sz="2000" b="1" dirty="0">
                  <a:sym typeface="+mn-ea"/>
                </a:rPr>
                <a:t>某企业</a:t>
              </a:r>
              <a:r>
                <a:rPr lang="en-US" altLang="zh-CN" sz="2000" b="1" dirty="0">
                  <a:sym typeface="+mn-ea"/>
                </a:rPr>
                <a:t>2023</a:t>
              </a:r>
              <a:r>
                <a:rPr lang="zh-CN" altLang="en-US" sz="2000" b="1" dirty="0">
                  <a:sym typeface="+mn-ea"/>
                </a:rPr>
                <a:t>年</a:t>
              </a:r>
              <a:r>
                <a:rPr lang="en-US" altLang="zh-CN" sz="2000" b="1" dirty="0">
                  <a:sym typeface="+mn-ea"/>
                </a:rPr>
                <a:t>1</a:t>
              </a:r>
              <a:r>
                <a:rPr lang="zh-CN" altLang="en-US" sz="2000" b="1" dirty="0">
                  <a:sym typeface="+mn-ea"/>
                </a:rPr>
                <a:t>月</a:t>
              </a:r>
              <a:r>
                <a:rPr lang="en-US" altLang="zh-CN" sz="2000" b="1" dirty="0">
                  <a:sym typeface="+mn-ea"/>
                </a:rPr>
                <a:t>1</a:t>
              </a:r>
              <a:r>
                <a:rPr lang="zh-CN" altLang="en-US" sz="2000" b="1" dirty="0">
                  <a:sym typeface="+mn-ea"/>
                </a:rPr>
                <a:t>日的房产原值为</a:t>
              </a:r>
              <a:r>
                <a:rPr lang="en-US" altLang="zh-CN" sz="2000" b="1" dirty="0">
                  <a:sym typeface="+mn-ea"/>
                </a:rPr>
                <a:t>3000</a:t>
              </a:r>
              <a:r>
                <a:rPr lang="zh-CN" altLang="en-US" sz="2000" b="1" dirty="0">
                  <a:sym typeface="+mn-ea"/>
                </a:rPr>
                <a:t>万元，</a:t>
              </a:r>
              <a:r>
                <a:rPr lang="en-US" altLang="zh-CN" sz="2000" b="1" dirty="0">
                  <a:sym typeface="+mn-ea"/>
                </a:rPr>
                <a:t>4</a:t>
              </a:r>
              <a:r>
                <a:rPr lang="zh-CN" altLang="en-US" sz="2000" b="1" dirty="0">
                  <a:sym typeface="+mn-ea"/>
                </a:rPr>
                <a:t>月</a:t>
              </a:r>
              <a:r>
                <a:rPr lang="en-US" altLang="zh-CN" sz="2000" b="1" dirty="0">
                  <a:sym typeface="+mn-ea"/>
                </a:rPr>
                <a:t>1</a:t>
              </a:r>
              <a:r>
                <a:rPr lang="zh-CN" altLang="en-US" sz="2000" b="1" dirty="0">
                  <a:sym typeface="+mn-ea"/>
                </a:rPr>
                <a:t>日将其中原值为</a:t>
              </a:r>
              <a:r>
                <a:rPr lang="en-US" altLang="zh-CN" sz="2000" b="1" dirty="0">
                  <a:sym typeface="+mn-ea"/>
                </a:rPr>
                <a:t>1000</a:t>
              </a:r>
              <a:r>
                <a:rPr lang="zh-CN" altLang="en-US" sz="2000" b="1" dirty="0">
                  <a:sym typeface="+mn-ea"/>
                </a:rPr>
                <a:t>万元的临街房出租给某连锁商店，月租金</a:t>
              </a:r>
              <a:r>
                <a:rPr lang="en-US" altLang="zh-CN" sz="2000" b="1" dirty="0">
                  <a:sym typeface="+mn-ea"/>
                </a:rPr>
                <a:t>5</a:t>
              </a:r>
              <a:r>
                <a:rPr lang="zh-CN" altLang="en-US" sz="2000" b="1" dirty="0">
                  <a:sym typeface="+mn-ea"/>
                </a:rPr>
                <a:t>万元。当地政府规定允许按房产原值减除</a:t>
              </a:r>
              <a:r>
                <a:rPr lang="en-US" altLang="zh-CN" sz="2000" b="1" dirty="0">
                  <a:sym typeface="+mn-ea"/>
                </a:rPr>
                <a:t>20%</a:t>
              </a:r>
              <a:r>
                <a:rPr lang="zh-CN" altLang="en-US" sz="2000" b="1" dirty="0">
                  <a:sym typeface="+mn-ea"/>
                </a:rPr>
                <a:t>后的余值计税。该企业当年应缴纳房产税（　）。</a:t>
              </a:r>
              <a:br>
                <a:rPr lang="zh-CN" altLang="en-US" sz="2000" b="1" dirty="0">
                  <a:sym typeface="+mn-ea"/>
                </a:rPr>
              </a:br>
              <a:r>
                <a:rPr lang="zh-CN" altLang="en-US" sz="2000" b="1" dirty="0">
                  <a:sym typeface="+mn-ea"/>
                </a:rPr>
                <a:t>　　</a:t>
              </a:r>
              <a:r>
                <a:rPr lang="en-US" altLang="zh-CN" sz="2000" b="1" dirty="0">
                  <a:sym typeface="+mn-ea"/>
                </a:rPr>
                <a:t>A.4.8</a:t>
              </a:r>
              <a:r>
                <a:rPr lang="zh-CN" altLang="en-US" sz="2000" b="1" dirty="0">
                  <a:sym typeface="+mn-ea"/>
                </a:rPr>
                <a:t>万元</a:t>
              </a:r>
              <a:br>
                <a:rPr lang="zh-CN" altLang="en-US" sz="2000" b="1" dirty="0">
                  <a:sym typeface="+mn-ea"/>
                </a:rPr>
              </a:br>
              <a:r>
                <a:rPr lang="zh-CN" altLang="en-US" sz="2000" b="1" dirty="0">
                  <a:sym typeface="+mn-ea"/>
                </a:rPr>
                <a:t>　　</a:t>
              </a:r>
              <a:r>
                <a:rPr lang="en-US" altLang="zh-CN" sz="2000" b="1" dirty="0">
                  <a:sym typeface="+mn-ea"/>
                </a:rPr>
                <a:t>B.24</a:t>
              </a:r>
              <a:r>
                <a:rPr lang="zh-CN" altLang="en-US" sz="2000" b="1" dirty="0">
                  <a:sym typeface="+mn-ea"/>
                </a:rPr>
                <a:t>万元</a:t>
              </a:r>
              <a:br>
                <a:rPr lang="zh-CN" altLang="en-US" sz="2000" b="1" dirty="0">
                  <a:sym typeface="+mn-ea"/>
                </a:rPr>
              </a:br>
              <a:r>
                <a:rPr lang="zh-CN" altLang="en-US" sz="2000" b="1" dirty="0">
                  <a:sym typeface="+mn-ea"/>
                </a:rPr>
                <a:t>　　</a:t>
              </a:r>
              <a:r>
                <a:rPr lang="en-US" altLang="zh-CN" sz="2000" b="1" dirty="0">
                  <a:sym typeface="+mn-ea"/>
                </a:rPr>
                <a:t>C.27</a:t>
              </a:r>
              <a:r>
                <a:rPr lang="zh-CN" altLang="en-US" sz="2000" b="1" dirty="0">
                  <a:sym typeface="+mn-ea"/>
                </a:rPr>
                <a:t>万元</a:t>
              </a:r>
              <a:br>
                <a:rPr lang="zh-CN" altLang="en-US" sz="2000" b="1" dirty="0">
                  <a:sym typeface="+mn-ea"/>
                </a:rPr>
              </a:br>
              <a:r>
                <a:rPr lang="zh-CN" altLang="en-US" sz="2000" b="1" dirty="0">
                  <a:sym typeface="+mn-ea"/>
                </a:rPr>
                <a:t>　　</a:t>
              </a:r>
              <a:r>
                <a:rPr lang="en-US" altLang="zh-CN" sz="2000" b="1" dirty="0">
                  <a:sym typeface="+mn-ea"/>
                </a:rPr>
                <a:t>D.28.8</a:t>
              </a:r>
              <a:r>
                <a:rPr lang="zh-CN" altLang="en-US" sz="2000" b="1" dirty="0">
                  <a:sym typeface="+mn-ea"/>
                </a:rPr>
                <a:t>万元</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11505" y="4364990"/>
            <a:ext cx="7746365" cy="200469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C</a:t>
            </a: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【解析】</a:t>
            </a:r>
            <a:r>
              <a:rPr lang="en-US" altLang="zh-CN" sz="2000" b="1" dirty="0">
                <a:sym typeface="宋体" panose="02010600030101010101" pitchFamily="2" charset="-122"/>
              </a:rPr>
              <a:t>3000×</a:t>
            </a:r>
            <a:r>
              <a:rPr lang="zh-CN" altLang="en-US" sz="2000" b="1" dirty="0">
                <a:sym typeface="宋体" panose="02010600030101010101" pitchFamily="2" charset="-122"/>
              </a:rPr>
              <a:t>（</a:t>
            </a:r>
            <a:r>
              <a:rPr lang="en-US" altLang="zh-CN" sz="2000" b="1" dirty="0">
                <a:sym typeface="宋体" panose="02010600030101010101" pitchFamily="2" charset="-122"/>
              </a:rPr>
              <a:t>1-20%</a:t>
            </a:r>
            <a:r>
              <a:rPr lang="zh-CN" altLang="en-US" sz="2000" b="1" dirty="0">
                <a:sym typeface="宋体" panose="02010600030101010101" pitchFamily="2" charset="-122"/>
              </a:rPr>
              <a:t>）×</a:t>
            </a:r>
            <a:r>
              <a:rPr lang="en-US" altLang="zh-CN" sz="2000" b="1" dirty="0">
                <a:sym typeface="宋体" panose="02010600030101010101" pitchFamily="2" charset="-122"/>
              </a:rPr>
              <a:t>1.2%</a:t>
            </a:r>
            <a:r>
              <a:rPr lang="zh-CN" altLang="en-US" sz="2000" b="1" dirty="0">
                <a:sym typeface="宋体" panose="02010600030101010101" pitchFamily="2" charset="-122"/>
              </a:rPr>
              <a:t>×</a:t>
            </a:r>
            <a:r>
              <a:rPr lang="en-US" altLang="zh-CN" sz="2000" b="1" dirty="0">
                <a:sym typeface="宋体" panose="02010600030101010101" pitchFamily="2" charset="-122"/>
              </a:rPr>
              <a:t>3/12+2000×</a:t>
            </a:r>
            <a:r>
              <a:rPr lang="zh-CN" altLang="en-US" sz="2000" b="1" dirty="0">
                <a:sym typeface="宋体" panose="02010600030101010101" pitchFamily="2" charset="-122"/>
              </a:rPr>
              <a:t>（</a:t>
            </a:r>
            <a:r>
              <a:rPr lang="en-US" altLang="zh-CN" sz="2000" b="1" dirty="0">
                <a:sym typeface="宋体" panose="02010600030101010101" pitchFamily="2" charset="-122"/>
              </a:rPr>
              <a:t>1-20%</a:t>
            </a:r>
            <a:r>
              <a:rPr lang="zh-CN" altLang="en-US" sz="2000" b="1" dirty="0">
                <a:sym typeface="宋体" panose="02010600030101010101" pitchFamily="2" charset="-122"/>
              </a:rPr>
              <a:t>）×</a:t>
            </a:r>
            <a:r>
              <a:rPr lang="en-US" altLang="zh-CN" sz="2000" b="1" dirty="0">
                <a:sym typeface="宋体" panose="02010600030101010101" pitchFamily="2" charset="-122"/>
              </a:rPr>
              <a:t>1.2%</a:t>
            </a:r>
            <a:r>
              <a:rPr lang="zh-CN" altLang="en-US" sz="2000" b="1" dirty="0">
                <a:sym typeface="宋体" panose="02010600030101010101" pitchFamily="2" charset="-122"/>
              </a:rPr>
              <a:t>×</a:t>
            </a:r>
            <a:r>
              <a:rPr lang="en-US" altLang="zh-CN" sz="2000" b="1" dirty="0">
                <a:sym typeface="宋体" panose="02010600030101010101" pitchFamily="2" charset="-122"/>
              </a:rPr>
              <a:t>9/12+5</a:t>
            </a:r>
            <a:r>
              <a:rPr lang="zh-CN" altLang="en-US" sz="2000" b="1" dirty="0">
                <a:sym typeface="宋体" panose="02010600030101010101" pitchFamily="2" charset="-122"/>
              </a:rPr>
              <a:t>×</a:t>
            </a:r>
            <a:r>
              <a:rPr lang="en-US" altLang="zh-CN" sz="2000" b="1" dirty="0">
                <a:sym typeface="宋体" panose="02010600030101010101" pitchFamily="2" charset="-122"/>
              </a:rPr>
              <a:t>9</a:t>
            </a:r>
            <a:r>
              <a:rPr lang="zh-CN" altLang="en-US" sz="2000" b="1" dirty="0">
                <a:sym typeface="宋体" panose="02010600030101010101" pitchFamily="2" charset="-122"/>
              </a:rPr>
              <a:t>×</a:t>
            </a:r>
            <a:r>
              <a:rPr lang="en-US" altLang="zh-CN" sz="2000" b="1" dirty="0">
                <a:sym typeface="宋体" panose="02010600030101010101" pitchFamily="2" charset="-122"/>
              </a:rPr>
              <a:t>12%=7.2+14.4+5.4=27</a:t>
            </a:r>
            <a:r>
              <a:rPr lang="zh-CN" altLang="en-US" sz="2000" b="1" dirty="0">
                <a:sym typeface="宋体" panose="02010600030101010101" pitchFamily="2" charset="-122"/>
              </a:rPr>
              <a:t>（万元）</a:t>
            </a:r>
            <a:endParaRPr lang="zh-CN" altLang="en-US" sz="2000" b="1" dirty="0">
              <a:sym typeface="宋体" panose="02010600030101010101" pitchFamily="2" charset="-122"/>
            </a:endParaRPr>
          </a:p>
          <a:p>
            <a:pPr indent="466725">
              <a:lnSpc>
                <a:spcPct val="140000"/>
              </a:lnSpc>
              <a:buSzTx/>
              <a:buFont typeface="Arial" panose="020B0604020202020204" pitchFamily="34" charset="0"/>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6334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038"/>
              <a:ext cx="6996" cy="2933"/>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25"/>
                </a:spcBef>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zh-CN" altLang="en-US" sz="2000" b="1" dirty="0">
                  <a:sym typeface="+mn-ea"/>
                </a:rPr>
                <a:t>赵某拥有两处房产，一处原值</a:t>
              </a:r>
              <a:r>
                <a:rPr lang="en-US" altLang="zh-CN" sz="2000" b="1" dirty="0">
                  <a:sym typeface="+mn-ea"/>
                </a:rPr>
                <a:t>60</a:t>
              </a:r>
              <a:r>
                <a:rPr lang="zh-CN" altLang="en-US" sz="2000" b="1" dirty="0">
                  <a:sym typeface="+mn-ea"/>
                </a:rPr>
                <a:t>万元的房产供自己和家人居住，另一处原值</a:t>
              </a:r>
              <a:r>
                <a:rPr lang="en-US" altLang="zh-CN" sz="2000" b="1" dirty="0">
                  <a:sym typeface="+mn-ea"/>
                </a:rPr>
                <a:t>20</a:t>
              </a:r>
              <a:r>
                <a:rPr lang="zh-CN" altLang="en-US" sz="2000" b="1" dirty="0">
                  <a:sym typeface="+mn-ea"/>
                </a:rPr>
                <a:t>万元的房产于</a:t>
              </a:r>
              <a:r>
                <a:rPr lang="en-US" altLang="zh-CN" sz="2000" b="1" dirty="0">
                  <a:sym typeface="+mn-ea"/>
                </a:rPr>
                <a:t>2021</a:t>
              </a:r>
              <a:r>
                <a:rPr lang="zh-CN" altLang="en-US" sz="2000" b="1" dirty="0">
                  <a:sym typeface="+mn-ea"/>
                </a:rPr>
                <a:t>年</a:t>
              </a:r>
              <a:r>
                <a:rPr lang="en-US" altLang="zh-CN" sz="2000" b="1" dirty="0">
                  <a:sym typeface="+mn-ea"/>
                </a:rPr>
                <a:t>7</a:t>
              </a:r>
              <a:r>
                <a:rPr lang="zh-CN" altLang="en-US" sz="2000" b="1" dirty="0">
                  <a:sym typeface="+mn-ea"/>
                </a:rPr>
                <a:t>月</a:t>
              </a:r>
              <a:r>
                <a:rPr lang="en-US" altLang="zh-CN" sz="2000" b="1" dirty="0">
                  <a:sym typeface="+mn-ea"/>
                </a:rPr>
                <a:t>1</a:t>
              </a:r>
              <a:r>
                <a:rPr lang="zh-CN" altLang="en-US" sz="2000" b="1" dirty="0">
                  <a:sym typeface="+mn-ea"/>
                </a:rPr>
                <a:t>日出租给王某居住，按市场价每月取得租金收入</a:t>
              </a:r>
              <a:r>
                <a:rPr lang="en-US" altLang="zh-CN" sz="2000" b="1" dirty="0">
                  <a:sym typeface="+mn-ea"/>
                </a:rPr>
                <a:t>1200</a:t>
              </a:r>
              <a:r>
                <a:rPr lang="zh-CN" altLang="en-US" sz="2000" b="1" dirty="0">
                  <a:sym typeface="+mn-ea"/>
                </a:rPr>
                <a:t>元。赵某当年应缴纳的房产税为（　）。</a:t>
              </a:r>
              <a:br>
                <a:rPr lang="zh-CN" altLang="en-US" sz="2000" b="1" dirty="0">
                  <a:sym typeface="+mn-ea"/>
                </a:rPr>
              </a:br>
              <a:r>
                <a:rPr lang="zh-CN" altLang="en-US" sz="2000" b="1" dirty="0">
                  <a:sym typeface="+mn-ea"/>
                </a:rPr>
                <a:t>　　</a:t>
              </a:r>
              <a:r>
                <a:rPr lang="en-US" altLang="zh-CN" sz="2000" b="1" dirty="0">
                  <a:sym typeface="+mn-ea"/>
                </a:rPr>
                <a:t>A.288</a:t>
              </a:r>
              <a:r>
                <a:rPr lang="zh-CN" altLang="en-US" sz="2000" b="1" dirty="0">
                  <a:sym typeface="+mn-ea"/>
                </a:rPr>
                <a:t>元</a:t>
              </a:r>
              <a:br>
                <a:rPr lang="zh-CN" altLang="en-US" sz="2000" b="1" dirty="0">
                  <a:sym typeface="+mn-ea"/>
                </a:rPr>
              </a:br>
              <a:r>
                <a:rPr lang="zh-CN" altLang="en-US" sz="2000" b="1" dirty="0">
                  <a:sym typeface="+mn-ea"/>
                </a:rPr>
                <a:t>　　</a:t>
              </a:r>
              <a:r>
                <a:rPr lang="en-US" altLang="zh-CN" sz="2000" b="1" dirty="0">
                  <a:sym typeface="+mn-ea"/>
                </a:rPr>
                <a:t>B.576</a:t>
              </a:r>
              <a:r>
                <a:rPr lang="zh-CN" altLang="en-US" sz="2000" b="1" dirty="0">
                  <a:sym typeface="+mn-ea"/>
                </a:rPr>
                <a:t>元</a:t>
              </a:r>
              <a:br>
                <a:rPr lang="zh-CN" altLang="en-US" sz="2000" b="1" dirty="0">
                  <a:sym typeface="+mn-ea"/>
                </a:rPr>
              </a:br>
              <a:r>
                <a:rPr lang="zh-CN" altLang="en-US" sz="2000" b="1" dirty="0">
                  <a:sym typeface="+mn-ea"/>
                </a:rPr>
                <a:t>　　</a:t>
              </a:r>
              <a:r>
                <a:rPr lang="en-US" altLang="zh-CN" sz="2000" b="1" dirty="0">
                  <a:sym typeface="+mn-ea"/>
                </a:rPr>
                <a:t>C.840</a:t>
              </a:r>
              <a:r>
                <a:rPr lang="zh-CN" altLang="en-US" sz="2000" b="1" dirty="0">
                  <a:sym typeface="+mn-ea"/>
                </a:rPr>
                <a:t>元</a:t>
              </a:r>
              <a:br>
                <a:rPr lang="zh-CN" altLang="en-US" sz="2000" b="1" dirty="0">
                  <a:sym typeface="+mn-ea"/>
                </a:rPr>
              </a:br>
              <a:r>
                <a:rPr lang="zh-CN" altLang="en-US" sz="2000" b="1" dirty="0">
                  <a:sym typeface="+mn-ea"/>
                </a:rPr>
                <a:t>　　</a:t>
              </a:r>
              <a:r>
                <a:rPr lang="en-US" altLang="zh-CN" sz="2000" b="1" dirty="0">
                  <a:sym typeface="+mn-ea"/>
                </a:rPr>
                <a:t>D.864</a:t>
              </a:r>
              <a:r>
                <a:rPr lang="zh-CN" altLang="en-US" sz="2000" b="1" dirty="0">
                  <a:sym typeface="+mn-ea"/>
                </a:rPr>
                <a:t>元</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11505" y="4364990"/>
            <a:ext cx="7746365" cy="118618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sz="1800" dirty="0">
                <a:solidFill>
                  <a:srgbClr val="FF0000"/>
                </a:solidFill>
                <a:latin typeface="微软雅黑" panose="020B0503020204020204" charset="-122"/>
                <a:ea typeface="微软雅黑" panose="020B0503020204020204" charset="-122"/>
                <a:sym typeface="华康少女文字W5(P)" pitchFamily="82" charset="-122"/>
              </a:rPr>
              <a:t>A</a:t>
            </a:r>
            <a:endParaRPr lang="en-US" sz="1800" dirty="0">
              <a:solidFill>
                <a:srgbClr val="FF0000"/>
              </a:solidFill>
              <a:latin typeface="微软雅黑" panose="020B0503020204020204" charset="-122"/>
              <a:ea typeface="微软雅黑" panose="020B050302020402020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【解析】</a:t>
            </a:r>
            <a:r>
              <a:rPr lang="en-US" altLang="zh-CN" sz="2000" b="1" dirty="0">
                <a:sym typeface="宋体" panose="02010600030101010101" pitchFamily="2" charset="-122"/>
              </a:rPr>
              <a:t>1200</a:t>
            </a:r>
            <a:r>
              <a:rPr lang="zh-CN" altLang="en-US" sz="2000" b="1" dirty="0">
                <a:sym typeface="宋体" panose="02010600030101010101" pitchFamily="2" charset="-122"/>
              </a:rPr>
              <a:t>×</a:t>
            </a:r>
            <a:r>
              <a:rPr lang="en-US" altLang="zh-CN" sz="2000" b="1" dirty="0">
                <a:sym typeface="宋体" panose="02010600030101010101" pitchFamily="2" charset="-122"/>
              </a:rPr>
              <a:t>6</a:t>
            </a:r>
            <a:r>
              <a:rPr lang="zh-CN" altLang="en-US" sz="2000" b="1" dirty="0">
                <a:sym typeface="宋体" panose="02010600030101010101" pitchFamily="2" charset="-122"/>
              </a:rPr>
              <a:t>×</a:t>
            </a:r>
            <a:r>
              <a:rPr lang="en-US" altLang="zh-CN" sz="2000" b="1" dirty="0">
                <a:sym typeface="宋体" panose="02010600030101010101" pitchFamily="2" charset="-122"/>
              </a:rPr>
              <a:t>4%=288</a:t>
            </a:r>
            <a:r>
              <a:rPr lang="zh-CN" altLang="en-US" sz="2000" b="1" dirty="0">
                <a:sym typeface="宋体" panose="02010600030101010101" pitchFamily="2" charset="-122"/>
              </a:rPr>
              <a:t>（元）</a:t>
            </a: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标题 410628"/>
          <p:cNvSpPr>
            <a:spLocks noGrp="1"/>
          </p:cNvSpPr>
          <p:nvPr>
            <p:ph type="title"/>
          </p:nvPr>
        </p:nvSpPr>
        <p:spPr/>
        <p:txBody>
          <a:bodyPr anchor="ctr" anchorCtr="0"/>
          <a:p>
            <a:endParaRPr lang="zh-CN" altLang="zh-CN" dirty="0"/>
          </a:p>
        </p:txBody>
      </p:sp>
      <p:sp>
        <p:nvSpPr>
          <p:cNvPr id="45058" name="文本占位符 410626"/>
          <p:cNvSpPr>
            <a:spLocks noGrp="1"/>
          </p:cNvSpPr>
          <p:nvPr>
            <p:ph type="body" sz="half" idx="1"/>
          </p:nvPr>
        </p:nvSpPr>
        <p:spPr>
          <a:xfrm>
            <a:off x="793750" y="928688"/>
            <a:ext cx="5164138" cy="4764087"/>
          </a:xfrm>
        </p:spPr>
        <p:txBody>
          <a:bodyPr anchor="t" anchorCtr="0"/>
          <a:p>
            <a:pPr>
              <a:buClr>
                <a:schemeClr val="bg2"/>
              </a:buClr>
              <a:buSzPct val="75000"/>
              <a:buFont typeface="Wingdings" panose="05000000000000000000" pitchFamily="2" charset="2"/>
            </a:pPr>
            <a:r>
              <a:rPr lang="zh-CN" altLang="en-US" sz="2800" b="1" dirty="0">
                <a:solidFill>
                  <a:schemeClr val="accent5">
                    <a:lumMod val="50000"/>
                  </a:schemeClr>
                </a:solidFill>
                <a:latin typeface="微软雅黑" panose="020B0503020204020204" charset="-122"/>
                <a:ea typeface="微软雅黑" panose="020B0503020204020204" charset="-122"/>
              </a:rPr>
              <a:t>三、房产税纳税申报</a:t>
            </a:r>
            <a:endParaRPr lang="zh-CN" altLang="en-US" sz="2800" b="1" dirty="0">
              <a:solidFill>
                <a:schemeClr val="accent5">
                  <a:lumMod val="50000"/>
                </a:schemeClr>
              </a:solidFill>
              <a:latin typeface="微软雅黑" panose="020B0503020204020204" charset="-122"/>
              <a:ea typeface="微软雅黑" panose="020B0503020204020204" charset="-122"/>
            </a:endParaRPr>
          </a:p>
          <a:p>
            <a:pPr>
              <a:buClr>
                <a:schemeClr val="bg2"/>
              </a:buClr>
              <a:buSzPct val="75000"/>
              <a:buFont typeface="Wingdings" panose="05000000000000000000" pitchFamily="2" charset="2"/>
            </a:pPr>
            <a:r>
              <a:rPr lang="zh-CN" altLang="en-US" sz="2400" b="1" dirty="0">
                <a:latin typeface="微软雅黑" panose="020B0503020204020204" charset="-122"/>
                <a:ea typeface="微软雅黑" panose="020B0503020204020204" charset="-122"/>
                <a:cs typeface="微软雅黑" panose="020B0503020204020204" charset="-122"/>
              </a:rPr>
              <a:t>（一）纳税义务发生时间 </a:t>
            </a:r>
            <a:endParaRPr lang="zh-CN" altLang="en-US" sz="2400" b="1" dirty="0">
              <a:latin typeface="微软雅黑" panose="020B0503020204020204" charset="-122"/>
              <a:ea typeface="微软雅黑" panose="020B0503020204020204" charset="-122"/>
              <a:cs typeface="微软雅黑" panose="020B0503020204020204" charset="-122"/>
            </a:endParaRPr>
          </a:p>
        </p:txBody>
      </p:sp>
      <p:graphicFrame>
        <p:nvGraphicFramePr>
          <p:cNvPr id="45059" name="内容占位符 410627"/>
          <p:cNvGraphicFramePr>
            <a:graphicFrameLocks noGrp="1"/>
          </p:cNvGraphicFramePr>
          <p:nvPr>
            <p:ph sz="half" idx="2"/>
          </p:nvPr>
        </p:nvGraphicFramePr>
        <p:xfrm>
          <a:off x="0" y="2443163"/>
          <a:ext cx="9001125" cy="2928937"/>
        </p:xfrm>
        <a:graphic>
          <a:graphicData uri="http://schemas.openxmlformats.org/presentationml/2006/ole">
            <mc:AlternateContent xmlns:mc="http://schemas.openxmlformats.org/markup-compatibility/2006">
              <mc:Choice xmlns:v="urn:schemas-microsoft-com:vml" Requires="v">
                <p:oleObj spid="_x0000_s3076" name="" r:id="rId1" imgW="5775960" imgH="1880870" progId="Word.Document.8">
                  <p:embed/>
                </p:oleObj>
              </mc:Choice>
              <mc:Fallback>
                <p:oleObj name="" r:id="rId1" imgW="5775960" imgH="1880870" progId="Word.Document.8">
                  <p:embed/>
                  <p:pic>
                    <p:nvPicPr>
                      <p:cNvPr id="0" name="图片 3075"/>
                      <p:cNvPicPr/>
                      <p:nvPr/>
                    </p:nvPicPr>
                    <p:blipFill>
                      <a:blip r:embed="rId2"/>
                      <a:srcRect l="3296" r="4347" b="9131"/>
                      <a:stretch>
                        <a:fillRect/>
                      </a:stretch>
                    </p:blipFill>
                    <p:spPr>
                      <a:xfrm>
                        <a:off x="0" y="2443163"/>
                        <a:ext cx="9001125" cy="2928937"/>
                      </a:xfrm>
                      <a:prstGeom prst="rect">
                        <a:avLst/>
                      </a:prstGeom>
                      <a:noFill/>
                      <a:ln w="38100">
                        <a:miter/>
                      </a:ln>
                    </p:spPr>
                  </p:pic>
                </p:oleObj>
              </mc:Fallback>
            </mc:AlternateContent>
          </a:graphicData>
        </a:graphic>
      </p:graphicFrame>
    </p:spTree>
  </p:cSld>
  <p:clrMapOvr>
    <a:masterClrMapping/>
  </p:clrMapOvr>
  <p:transition>
    <p:blinds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标题 412676"/>
          <p:cNvSpPr>
            <a:spLocks noGrp="1"/>
          </p:cNvSpPr>
          <p:nvPr>
            <p:ph type="title"/>
          </p:nvPr>
        </p:nvSpPr>
        <p:spPr/>
        <p:txBody>
          <a:bodyPr anchor="ctr" anchorCtr="0"/>
          <a:p>
            <a:endParaRPr lang="zh-CN" altLang="zh-CN" dirty="0"/>
          </a:p>
        </p:txBody>
      </p:sp>
      <p:graphicFrame>
        <p:nvGraphicFramePr>
          <p:cNvPr id="46082" name="内容占位符 412675"/>
          <p:cNvGraphicFramePr>
            <a:graphicFrameLocks noGrp="1"/>
          </p:cNvGraphicFramePr>
          <p:nvPr>
            <p:ph idx="1"/>
          </p:nvPr>
        </p:nvGraphicFramePr>
        <p:xfrm>
          <a:off x="280670" y="1529080"/>
          <a:ext cx="8385175" cy="2814320"/>
        </p:xfrm>
        <a:graphic>
          <a:graphicData uri="http://schemas.openxmlformats.org/presentationml/2006/ole">
            <mc:AlternateContent xmlns:mc="http://schemas.openxmlformats.org/markup-compatibility/2006">
              <mc:Choice xmlns:v="urn:schemas-microsoft-com:vml" Requires="v">
                <p:oleObj spid="_x0000_s3077" name="" r:id="rId1" imgW="5775960" imgH="1484630" progId="Word.Document.8">
                  <p:embed/>
                </p:oleObj>
              </mc:Choice>
              <mc:Fallback>
                <p:oleObj name="" r:id="rId1" imgW="5775960" imgH="1484630" progId="Word.Document.8">
                  <p:embed/>
                  <p:pic>
                    <p:nvPicPr>
                      <p:cNvPr id="0" name="图片 3076"/>
                      <p:cNvPicPr/>
                      <p:nvPr/>
                    </p:nvPicPr>
                    <p:blipFill>
                      <a:blip r:embed="rId2"/>
                      <a:srcRect l="4425" r="4425" b="10280"/>
                      <a:stretch>
                        <a:fillRect/>
                      </a:stretch>
                    </p:blipFill>
                    <p:spPr>
                      <a:xfrm>
                        <a:off x="280670" y="1529080"/>
                        <a:ext cx="8385175" cy="2814320"/>
                      </a:xfrm>
                      <a:prstGeom prst="rect">
                        <a:avLst/>
                      </a:prstGeom>
                      <a:noFill/>
                      <a:ln w="38100">
                        <a:miter/>
                      </a:ln>
                    </p:spPr>
                  </p:pic>
                </p:oleObj>
              </mc:Fallback>
            </mc:AlternateContent>
          </a:graphicData>
        </a:graphic>
      </p:graphicFrame>
      <p:sp>
        <p:nvSpPr>
          <p:cNvPr id="46083" name="文本框 412678"/>
          <p:cNvSpPr txBox="1"/>
          <p:nvPr/>
        </p:nvSpPr>
        <p:spPr>
          <a:xfrm>
            <a:off x="537210" y="4419600"/>
            <a:ext cx="7995285" cy="1198880"/>
          </a:xfrm>
          <a:prstGeom prst="rect">
            <a:avLst/>
          </a:prstGeom>
          <a:noFill/>
          <a:ln w="9525">
            <a:noFill/>
          </a:ln>
        </p:spPr>
        <p:txBody>
          <a:bodyPr wrap="square" anchor="t" anchorCtr="0">
            <a:spAutoFit/>
          </a:bodyPr>
          <a:p>
            <a:r>
              <a:rPr lang="en-US" altLang="zh-CN" sz="2400" b="1" dirty="0">
                <a:latin typeface="Arial" panose="020B0604020202020204" pitchFamily="34" charset="0"/>
                <a:ea typeface="宋体" panose="02010600030101010101" pitchFamily="2" charset="-122"/>
              </a:rPr>
              <a:t>       </a:t>
            </a:r>
            <a:r>
              <a:rPr lang="zh-CN" altLang="en-US" sz="2400" b="1" dirty="0">
                <a:latin typeface="Arial" panose="020B0604020202020204" pitchFamily="34" charset="0"/>
                <a:ea typeface="宋体" panose="02010600030101010101" pitchFamily="2" charset="-122"/>
              </a:rPr>
              <a:t>自</a:t>
            </a:r>
            <a:r>
              <a:rPr lang="en-US" altLang="zh-CN" sz="2400" b="1" dirty="0">
                <a:latin typeface="Arial" panose="020B0604020202020204" pitchFamily="34" charset="0"/>
                <a:ea typeface="宋体" panose="02010600030101010101" pitchFamily="2" charset="-122"/>
              </a:rPr>
              <a:t>2009</a:t>
            </a:r>
            <a:r>
              <a:rPr lang="zh-CN" altLang="en-US" sz="2400" b="1" dirty="0">
                <a:latin typeface="Arial" panose="020B0604020202020204" pitchFamily="34" charset="0"/>
                <a:ea typeface="宋体" panose="02010600030101010101" pitchFamily="2" charset="-122"/>
              </a:rPr>
              <a:t>年</a:t>
            </a:r>
            <a:r>
              <a:rPr lang="en-US" altLang="zh-CN" sz="2400" b="1" dirty="0">
                <a:latin typeface="Arial" panose="020B0604020202020204" pitchFamily="34" charset="0"/>
                <a:ea typeface="宋体" panose="02010600030101010101" pitchFamily="2" charset="-122"/>
              </a:rPr>
              <a:t>1</a:t>
            </a:r>
            <a:r>
              <a:rPr lang="zh-CN" altLang="en-US" sz="2400" b="1" dirty="0">
                <a:latin typeface="Arial" panose="020B0604020202020204" pitchFamily="34" charset="0"/>
                <a:ea typeface="宋体" panose="02010600030101010101" pitchFamily="2" charset="-122"/>
              </a:rPr>
              <a:t>月</a:t>
            </a:r>
            <a:r>
              <a:rPr lang="en-US" altLang="zh-CN" sz="2400" b="1" dirty="0">
                <a:latin typeface="Arial" panose="020B0604020202020204" pitchFamily="34" charset="0"/>
                <a:ea typeface="宋体" panose="02010600030101010101" pitchFamily="2" charset="-122"/>
              </a:rPr>
              <a:t>1</a:t>
            </a:r>
            <a:r>
              <a:rPr lang="zh-CN" altLang="en-US" sz="2400" b="1" dirty="0">
                <a:latin typeface="Arial" panose="020B0604020202020204" pitchFamily="34" charset="0"/>
                <a:ea typeface="宋体" panose="02010600030101010101" pitchFamily="2" charset="-122"/>
              </a:rPr>
              <a:t>日起，纳税人因房产的实物或权利状态发生变化而依法终止房产税纳税义务的，其应纳税款的计算应</a:t>
            </a:r>
            <a:r>
              <a:rPr lang="zh-CN" altLang="en-US" sz="2400" b="1" dirty="0">
                <a:solidFill>
                  <a:srgbClr val="FF0066"/>
                </a:solidFill>
                <a:latin typeface="Arial" panose="020B0604020202020204" pitchFamily="34" charset="0"/>
                <a:ea typeface="宋体" panose="02010600030101010101" pitchFamily="2" charset="-122"/>
              </a:rPr>
              <a:t>截止到房产的实物或权利状态发生变化的当月末</a:t>
            </a:r>
            <a:r>
              <a:rPr lang="zh-CN" altLang="en-US" sz="2400" b="1" dirty="0">
                <a:latin typeface="Arial" panose="020B0604020202020204" pitchFamily="34" charset="0"/>
                <a:ea typeface="宋体" panose="02010600030101010101" pitchFamily="2" charset="-122"/>
              </a:rPr>
              <a:t>。</a:t>
            </a:r>
            <a:r>
              <a:rPr lang="zh-CN" altLang="en-US" dirty="0">
                <a:latin typeface="Arial" panose="020B0604020202020204" pitchFamily="34" charset="0"/>
                <a:ea typeface="宋体" panose="02010600030101010101" pitchFamily="2" charset="-122"/>
              </a:rPr>
              <a:t> </a:t>
            </a:r>
            <a:endParaRPr lang="zh-CN" altLang="en-US" dirty="0">
              <a:latin typeface="Arial" panose="020B0604020202020204" pitchFamily="34" charset="0"/>
              <a:ea typeface="宋体" panose="02010600030101010101" pitchFamily="2" charset="-122"/>
            </a:endParaRPr>
          </a:p>
        </p:txBody>
      </p:sp>
    </p:spTree>
  </p:cSld>
  <p:clrMapOvr>
    <a:masterClrMapping/>
  </p:clrMapOvr>
  <p:transition>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Rectangle 19"/>
          <p:cNvSpPr>
            <a:spLocks noChangeArrowheads="1"/>
          </p:cNvSpPr>
          <p:nvPr>
            <p:custDataLst>
              <p:tags r:id="rId1"/>
            </p:custDataLst>
          </p:nvPr>
        </p:nvSpPr>
        <p:spPr bwMode="gray">
          <a:xfrm>
            <a:off x="539750" y="333375"/>
            <a:ext cx="2155825" cy="465138"/>
          </a:xfrm>
          <a:prstGeom prst="rect">
            <a:avLst/>
          </a:prstGeom>
          <a:solidFill>
            <a:schemeClr val="accent4"/>
          </a:solidFill>
          <a:ln w="12700">
            <a:noFill/>
            <a:miter lim="800000"/>
          </a:ln>
          <a:effectLst/>
        </p:spPr>
        <p:txBody>
          <a:bodyPr lIns="95972" tIns="63982" rIns="95972" bIns="63982" anchor="ctr"/>
          <a:p>
            <a:pPr defTabSz="711835" eaLnBrk="0" fontAlgn="base" hangingPunct="0"/>
            <a:r>
              <a:rPr lang="zh-CN" sz="2800" b="1" strike="noStrike" noProof="1">
                <a:solidFill>
                  <a:srgbClr val="FF0000"/>
                </a:solidFill>
                <a:latin typeface="微软雅黑" panose="020B0503020204020204" charset="-122"/>
                <a:ea typeface="微软雅黑" panose="020B0503020204020204" charset="-122"/>
                <a:cs typeface="Arial" panose="020B0604020202020204" pitchFamily="34" charset="0"/>
              </a:rPr>
              <a:t>教学目标</a:t>
            </a:r>
            <a:endParaRPr lang="zh-CN" sz="2800" b="1" strike="noStrike" noProof="1">
              <a:solidFill>
                <a:srgbClr val="FF0000"/>
              </a:solidFill>
              <a:latin typeface="微软雅黑" panose="020B0503020204020204" charset="-122"/>
              <a:ea typeface="微软雅黑" panose="020B0503020204020204" charset="-122"/>
              <a:cs typeface="Arial" panose="020B0604020202020204" pitchFamily="34" charset="0"/>
            </a:endParaRPr>
          </a:p>
        </p:txBody>
      </p:sp>
      <p:sp>
        <p:nvSpPr>
          <p:cNvPr id="14" name="文本框 13"/>
          <p:cNvSpPr txBox="1"/>
          <p:nvPr>
            <p:custDataLst>
              <p:tags r:id="rId2"/>
            </p:custDataLst>
          </p:nvPr>
        </p:nvSpPr>
        <p:spPr>
          <a:xfrm>
            <a:off x="749003" y="1794691"/>
            <a:ext cx="2335276" cy="294844"/>
          </a:xfrm>
          <a:prstGeom prst="rect">
            <a:avLst/>
          </a:prstGeom>
          <a:noFill/>
        </p:spPr>
        <p:txBody>
          <a:bodyPr wrap="square" bIns="0" rtlCol="0">
            <a:noAutofit/>
          </a:bodyPr>
          <a:p>
            <a:pPr algn="r"/>
            <a:r>
              <a:rPr lang="zh-CN" altLang="zh-CN" sz="1800" b="1">
                <a:solidFill>
                  <a:srgbClr val="FFC000"/>
                </a:solidFill>
                <a:latin typeface="微软雅黑" panose="020B0503020204020204" charset="-122"/>
                <a:ea typeface="微软雅黑" panose="020B0503020204020204" charset="-122"/>
                <a:sym typeface="+mn-ea"/>
              </a:rPr>
              <a:t>知识目标</a:t>
            </a:r>
            <a:endParaRPr lang="zh-CN" altLang="zh-CN" sz="1800" b="1" spc="300">
              <a:solidFill>
                <a:srgbClr val="FFC000"/>
              </a:solidFill>
              <a:latin typeface="微软雅黑" panose="020B0503020204020204" charset="-122"/>
              <a:ea typeface="微软雅黑" panose="020B0503020204020204" charset="-122"/>
              <a:sym typeface="+mn-ea"/>
            </a:endParaRPr>
          </a:p>
        </p:txBody>
      </p:sp>
      <p:sp>
        <p:nvSpPr>
          <p:cNvPr id="11" name="文本框 10"/>
          <p:cNvSpPr txBox="1"/>
          <p:nvPr>
            <p:custDataLst>
              <p:tags r:id="rId3"/>
            </p:custDataLst>
          </p:nvPr>
        </p:nvSpPr>
        <p:spPr>
          <a:xfrm>
            <a:off x="705340" y="2362469"/>
            <a:ext cx="2892099" cy="1696448"/>
          </a:xfrm>
          <a:prstGeom prst="rect">
            <a:avLst/>
          </a:prstGeom>
          <a:noFill/>
        </p:spPr>
        <p:txBody>
          <a:bodyPr wrap="square" rtlCol="0">
            <a:noAutofit/>
          </a:bodyPr>
          <a:p>
            <a:pPr algn="l" fontAlgn="auto">
              <a:lnSpc>
                <a:spcPct val="130000"/>
              </a:lnSpc>
              <a:spcAft>
                <a:spcPts val="1000"/>
              </a:spcAft>
            </a:pPr>
            <a:r>
              <a:rPr lang="en-US" altLang="zh-CN" sz="1600" spc="150">
                <a:solidFill>
                  <a:schemeClr val="tx1"/>
                </a:solidFill>
                <a:latin typeface="微软雅黑" panose="020B0503020204020204" charset="-122"/>
                <a:ea typeface="微软雅黑" panose="020B0503020204020204" charset="-122"/>
                <a:cs typeface="微软雅黑" panose="020B0503020204020204" charset="-122"/>
              </a:rPr>
              <a:t>1.</a:t>
            </a:r>
            <a:r>
              <a:rPr lang="zh-CN" altLang="en-US" sz="1600" dirty="0">
                <a:latin typeface="微软雅黑" panose="020B0503020204020204" charset="-122"/>
                <a:ea typeface="微软雅黑" panose="020B0503020204020204" charset="-122"/>
                <a:sym typeface="+mn-ea"/>
              </a:rPr>
              <a:t>掌握房产税、车船税、</a:t>
            </a:r>
            <a:endParaRPr lang="zh-CN" altLang="en-US" sz="1600" dirty="0">
              <a:latin typeface="微软雅黑" panose="020B0503020204020204" charset="-122"/>
              <a:ea typeface="微软雅黑" panose="020B0503020204020204" charset="-122"/>
            </a:endParaRPr>
          </a:p>
          <a:p>
            <a:pPr algn="l" fontAlgn="auto">
              <a:lnSpc>
                <a:spcPct val="130000"/>
              </a:lnSpc>
              <a:spcAft>
                <a:spcPts val="1000"/>
              </a:spcAft>
            </a:pPr>
            <a:r>
              <a:rPr lang="zh-CN" altLang="en-US" sz="1600" dirty="0">
                <a:latin typeface="微软雅黑" panose="020B0503020204020204" charset="-122"/>
                <a:ea typeface="微软雅黑" panose="020B0503020204020204" charset="-122"/>
                <a:sym typeface="+mn-ea"/>
              </a:rPr>
              <a:t>契税的构成要素</a:t>
            </a:r>
            <a:endParaRPr lang="zh-CN" altLang="en-US" sz="16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r>
              <a:rPr lang="en-US" altLang="zh-CN" sz="1600" spc="150">
                <a:solidFill>
                  <a:schemeClr val="tx1"/>
                </a:solidFill>
                <a:latin typeface="微软雅黑" panose="020B0503020204020204" charset="-122"/>
                <a:ea typeface="微软雅黑" panose="020B0503020204020204" charset="-122"/>
                <a:cs typeface="微软雅黑" panose="020B0503020204020204" charset="-122"/>
              </a:rPr>
              <a:t>2.</a:t>
            </a:r>
            <a:r>
              <a:rPr lang="zh-CN" altLang="en-US" sz="1600" spc="150">
                <a:solidFill>
                  <a:schemeClr val="tx1"/>
                </a:solidFill>
                <a:latin typeface="微软雅黑" panose="020B0503020204020204" charset="-122"/>
                <a:ea typeface="微软雅黑" panose="020B0503020204020204" charset="-122"/>
                <a:cs typeface="微软雅黑" panose="020B0503020204020204" charset="-122"/>
              </a:rPr>
              <a:t>熟悉</a:t>
            </a:r>
            <a:r>
              <a:rPr lang="zh-CN" altLang="en-US" sz="1600" dirty="0">
                <a:latin typeface="微软雅黑" panose="020B0503020204020204" charset="-122"/>
                <a:ea typeface="微软雅黑" panose="020B0503020204020204" charset="-122"/>
                <a:sym typeface="+mn-ea"/>
              </a:rPr>
              <a:t>房产税、车船税、</a:t>
            </a:r>
            <a:endParaRPr lang="zh-CN" altLang="en-US" sz="1600" dirty="0">
              <a:latin typeface="微软雅黑" panose="020B0503020204020204" charset="-122"/>
              <a:ea typeface="微软雅黑" panose="020B0503020204020204" charset="-122"/>
            </a:endParaRPr>
          </a:p>
          <a:p>
            <a:pPr algn="l" fontAlgn="auto">
              <a:lnSpc>
                <a:spcPct val="130000"/>
              </a:lnSpc>
              <a:spcAft>
                <a:spcPts val="1000"/>
              </a:spcAft>
            </a:pPr>
            <a:r>
              <a:rPr lang="zh-CN" altLang="en-US" sz="1600" dirty="0">
                <a:latin typeface="微软雅黑" panose="020B0503020204020204" charset="-122"/>
                <a:ea typeface="微软雅黑" panose="020B0503020204020204" charset="-122"/>
                <a:sym typeface="+mn-ea"/>
              </a:rPr>
              <a:t>契税的税收优惠</a:t>
            </a:r>
            <a:endParaRPr lang="zh-CN" altLang="en-US" sz="1600" spc="150">
              <a:solidFill>
                <a:schemeClr val="tx1"/>
              </a:solidFill>
              <a:latin typeface="微软雅黑" panose="020B0503020204020204" charset="-122"/>
              <a:ea typeface="微软雅黑" panose="020B0503020204020204" charset="-122"/>
              <a:cs typeface="微软雅黑" panose="020B0503020204020204" charset="-122"/>
            </a:endParaRPr>
          </a:p>
        </p:txBody>
      </p:sp>
      <p:cxnSp>
        <p:nvCxnSpPr>
          <p:cNvPr id="2" name="直接箭头连接符 1"/>
          <p:cNvCxnSpPr/>
          <p:nvPr>
            <p:custDataLst>
              <p:tags r:id="rId4"/>
            </p:custDataLst>
          </p:nvPr>
        </p:nvCxnSpPr>
        <p:spPr>
          <a:xfrm>
            <a:off x="1594410" y="2220525"/>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 name="泪滴形 4"/>
          <p:cNvSpPr/>
          <p:nvPr>
            <p:custDataLst>
              <p:tags r:id="rId5"/>
            </p:custDataLst>
          </p:nvPr>
        </p:nvSpPr>
        <p:spPr>
          <a:xfrm flipH="1">
            <a:off x="3307917"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39" name="泪滴形 38"/>
          <p:cNvSpPr/>
          <p:nvPr>
            <p:custDataLst>
              <p:tags r:id="rId6"/>
            </p:custDataLst>
          </p:nvPr>
        </p:nvSpPr>
        <p:spPr>
          <a:xfrm>
            <a:off x="4843170"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3" name="泪滴形 2"/>
          <p:cNvSpPr/>
          <p:nvPr>
            <p:custDataLst>
              <p:tags r:id="rId7"/>
            </p:custDataLst>
          </p:nvPr>
        </p:nvSpPr>
        <p:spPr>
          <a:xfrm rot="2700000" flipH="1">
            <a:off x="4068501" y="2830401"/>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49" name="文本框 48"/>
          <p:cNvSpPr txBox="1"/>
          <p:nvPr>
            <p:custDataLst>
              <p:tags r:id="rId8"/>
            </p:custDataLst>
          </p:nvPr>
        </p:nvSpPr>
        <p:spPr>
          <a:xfrm>
            <a:off x="3008065" y="4272224"/>
            <a:ext cx="2335276" cy="294844"/>
          </a:xfrm>
          <a:prstGeom prst="rect">
            <a:avLst/>
          </a:prstGeom>
          <a:noFill/>
        </p:spPr>
        <p:txBody>
          <a:bodyPr wrap="square" bIns="0" rtlCol="0">
            <a:noAutofit/>
          </a:bodyPr>
          <a:p>
            <a:pPr algn="r"/>
            <a:r>
              <a:rPr lang="zh-CN" altLang="en-US" sz="1800" spc="300">
                <a:solidFill>
                  <a:srgbClr val="098902"/>
                </a:solidFill>
                <a:latin typeface="思源黑体 CN Heavy" panose="020B0A00000000000000" charset="-122"/>
                <a:ea typeface="思源黑体 CN Heavy" panose="020B0A00000000000000" charset="-122"/>
              </a:rPr>
              <a:t>素养目标</a:t>
            </a:r>
            <a:endParaRPr lang="zh-CN" altLang="en-US" sz="1800" spc="300">
              <a:solidFill>
                <a:srgbClr val="098902"/>
              </a:solidFill>
              <a:latin typeface="思源黑体 CN Heavy" panose="020B0A00000000000000" charset="-122"/>
              <a:ea typeface="思源黑体 CN Heavy" panose="020B0A00000000000000" charset="-122"/>
            </a:endParaRPr>
          </a:p>
        </p:txBody>
      </p:sp>
      <p:sp>
        <p:nvSpPr>
          <p:cNvPr id="50" name="文本框 49"/>
          <p:cNvSpPr txBox="1"/>
          <p:nvPr>
            <p:custDataLst>
              <p:tags r:id="rId9"/>
            </p:custDataLst>
          </p:nvPr>
        </p:nvSpPr>
        <p:spPr>
          <a:xfrm>
            <a:off x="1655445" y="4831080"/>
            <a:ext cx="6195060" cy="1262380"/>
          </a:xfrm>
          <a:prstGeom prst="rect">
            <a:avLst/>
          </a:prstGeom>
          <a:noFill/>
        </p:spPr>
        <p:txBody>
          <a:bodyPr wrap="square" rtlCol="0">
            <a:noAutofit/>
          </a:bodyPr>
          <a:p>
            <a:pPr algn="l" fontAlgn="auto">
              <a:lnSpc>
                <a:spcPct val="130000"/>
              </a:lnSpc>
              <a:spcAft>
                <a:spcPts val="1000"/>
              </a:spcAft>
            </a:pPr>
            <a:r>
              <a:rPr lang="zh-CN" altLang="en-US" sz="1600" spc="150">
                <a:solidFill>
                  <a:schemeClr val="tx1"/>
                </a:solidFill>
                <a:latin typeface="微软雅黑" panose="020B0503020204020204" charset="-122"/>
                <a:ea typeface="微软雅黑" panose="020B0503020204020204" charset="-122"/>
                <a:cs typeface="微软雅黑" panose="020B0503020204020204" charset="-122"/>
              </a:rPr>
              <a:t>●</a:t>
            </a:r>
            <a:r>
              <a:rPr lang="en-US" altLang="zh-CN" sz="1600" spc="150">
                <a:latin typeface="微软雅黑" panose="020B0503020204020204" charset="-122"/>
                <a:ea typeface="微软雅黑" panose="020B0503020204020204" charset="-122"/>
                <a:cs typeface="微软雅黑" panose="020B0503020204020204" charset="-122"/>
                <a:sym typeface="+mn-ea"/>
              </a:rPr>
              <a:t>1.</a:t>
            </a:r>
            <a:r>
              <a:rPr lang="zh-CN" altLang="en-US" sz="1600" spc="150">
                <a:solidFill>
                  <a:schemeClr val="tx1"/>
                </a:solidFill>
                <a:latin typeface="微软雅黑" panose="020B0503020204020204" charset="-122"/>
                <a:ea typeface="微软雅黑" panose="020B0503020204020204" charset="-122"/>
                <a:cs typeface="微软雅黑" panose="020B0503020204020204" charset="-122"/>
              </a:rPr>
              <a:t>培养学生依法纳税、合理避税、合法节税的意识。</a:t>
            </a:r>
            <a:endParaRPr lang="zh-CN" altLang="en-US" sz="16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r>
              <a:rPr lang="zh-CN" altLang="en-US" sz="1600" spc="150">
                <a:solidFill>
                  <a:schemeClr val="tx1"/>
                </a:solidFill>
                <a:latin typeface="微软雅黑" panose="020B0503020204020204" charset="-122"/>
                <a:ea typeface="微软雅黑" panose="020B0503020204020204" charset="-122"/>
                <a:cs typeface="微软雅黑" panose="020B0503020204020204" charset="-122"/>
              </a:rPr>
              <a:t>●</a:t>
            </a:r>
            <a:r>
              <a:rPr lang="en-US" altLang="zh-CN" sz="1600" spc="150">
                <a:solidFill>
                  <a:schemeClr val="tx1"/>
                </a:solidFill>
                <a:latin typeface="微软雅黑" panose="020B0503020204020204" charset="-122"/>
                <a:ea typeface="微软雅黑" panose="020B0503020204020204" charset="-122"/>
                <a:cs typeface="微软雅黑" panose="020B0503020204020204" charset="-122"/>
              </a:rPr>
              <a:t>2.</a:t>
            </a:r>
            <a:r>
              <a:rPr lang="zh-CN" altLang="en-US" sz="1600" spc="150">
                <a:solidFill>
                  <a:schemeClr val="tx1"/>
                </a:solidFill>
                <a:latin typeface="微软雅黑" panose="020B0503020204020204" charset="-122"/>
                <a:ea typeface="微软雅黑" panose="020B0503020204020204" charset="-122"/>
                <a:cs typeface="微软雅黑" panose="020B0503020204020204" charset="-122"/>
              </a:rPr>
              <a:t>培养学生具备良好的社会沟通、协调能力。</a:t>
            </a:r>
            <a:endParaRPr lang="zh-CN" altLang="en-US" sz="16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r>
              <a:rPr lang="zh-CN" altLang="en-US" sz="1600" spc="150">
                <a:solidFill>
                  <a:schemeClr val="tx1"/>
                </a:solidFill>
                <a:latin typeface="微软雅黑" panose="020B0503020204020204" charset="-122"/>
                <a:ea typeface="微软雅黑" panose="020B0503020204020204" charset="-122"/>
                <a:cs typeface="微软雅黑" panose="020B0503020204020204" charset="-122"/>
              </a:rPr>
              <a:t>●</a:t>
            </a:r>
            <a:r>
              <a:rPr lang="en-US" altLang="zh-CN" sz="1600" spc="150">
                <a:solidFill>
                  <a:schemeClr val="tx1"/>
                </a:solidFill>
                <a:latin typeface="微软雅黑" panose="020B0503020204020204" charset="-122"/>
                <a:ea typeface="微软雅黑" panose="020B0503020204020204" charset="-122"/>
                <a:cs typeface="微软雅黑" panose="020B0503020204020204" charset="-122"/>
              </a:rPr>
              <a:t>3.</a:t>
            </a:r>
            <a:r>
              <a:rPr lang="zh-CN" altLang="en-US" sz="1600" spc="150">
                <a:solidFill>
                  <a:schemeClr val="tx1"/>
                </a:solidFill>
                <a:latin typeface="微软雅黑" panose="020B0503020204020204" charset="-122"/>
                <a:ea typeface="微软雅黑" panose="020B0503020204020204" charset="-122"/>
                <a:cs typeface="微软雅黑" panose="020B0503020204020204" charset="-122"/>
              </a:rPr>
              <a:t>培养学生独立学习税法新政策的能力。</a:t>
            </a:r>
            <a:endParaRPr lang="zh-CN" altLang="en-US" sz="16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endParaRPr lang="zh-CN" altLang="en-US" sz="1600" spc="150">
              <a:solidFill>
                <a:schemeClr val="tx1"/>
              </a:solidFill>
              <a:latin typeface="微软雅黑" panose="020B0503020204020204" charset="-122"/>
              <a:ea typeface="微软雅黑" panose="020B0503020204020204" charset="-122"/>
              <a:cs typeface="微软雅黑" panose="020B0503020204020204" charset="-122"/>
            </a:endParaRPr>
          </a:p>
        </p:txBody>
      </p:sp>
      <p:cxnSp>
        <p:nvCxnSpPr>
          <p:cNvPr id="51" name="直接箭头连接符 50"/>
          <p:cNvCxnSpPr/>
          <p:nvPr>
            <p:custDataLst>
              <p:tags r:id="rId10"/>
            </p:custDataLst>
          </p:nvPr>
        </p:nvCxnSpPr>
        <p:spPr>
          <a:xfrm>
            <a:off x="3983678" y="467364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8" name="文本框 57"/>
          <p:cNvSpPr txBox="1"/>
          <p:nvPr>
            <p:custDataLst>
              <p:tags r:id="rId11"/>
            </p:custDataLst>
          </p:nvPr>
        </p:nvSpPr>
        <p:spPr>
          <a:xfrm flipH="1">
            <a:off x="6557459" y="1652590"/>
            <a:ext cx="2335276" cy="294844"/>
          </a:xfrm>
          <a:prstGeom prst="rect">
            <a:avLst/>
          </a:prstGeom>
          <a:noFill/>
        </p:spPr>
        <p:txBody>
          <a:bodyPr wrap="square" bIns="0" rtlCol="0">
            <a:noAutofit/>
          </a:bodyPr>
          <a:p>
            <a:pPr defTabSz="711200" eaLnBrk="0" hangingPunct="0"/>
            <a:r>
              <a:rPr lang="zh-CN" altLang="en-US" sz="1800" b="1">
                <a:solidFill>
                  <a:srgbClr val="FFC000"/>
                </a:solidFill>
                <a:latin typeface="微软雅黑" panose="020B0503020204020204" charset="-122"/>
                <a:ea typeface="微软雅黑" panose="020B0503020204020204" charset="-122"/>
                <a:sym typeface="+mn-ea"/>
              </a:rPr>
              <a:t>能力目标</a:t>
            </a:r>
            <a:endParaRPr lang="zh-CN" altLang="en-US" sz="1800" b="1" spc="300">
              <a:solidFill>
                <a:srgbClr val="FFC000"/>
              </a:solidFill>
              <a:latin typeface="微软雅黑" panose="020B0503020204020204" charset="-122"/>
              <a:ea typeface="微软雅黑" panose="020B0503020204020204" charset="-122"/>
              <a:sym typeface="+mn-ea"/>
            </a:endParaRPr>
          </a:p>
        </p:txBody>
      </p:sp>
      <p:sp>
        <p:nvSpPr>
          <p:cNvPr id="4" name="文本框 3"/>
          <p:cNvSpPr txBox="1"/>
          <p:nvPr>
            <p:custDataLst>
              <p:tags r:id="rId12"/>
            </p:custDataLst>
          </p:nvPr>
        </p:nvSpPr>
        <p:spPr>
          <a:xfrm flipH="1">
            <a:off x="6344933" y="2089535"/>
            <a:ext cx="2502730" cy="2383790"/>
          </a:xfrm>
          <a:prstGeom prst="rect">
            <a:avLst/>
          </a:prstGeom>
          <a:noFill/>
        </p:spPr>
        <p:txBody>
          <a:bodyPr wrap="square" rtlCol="0">
            <a:noAutofit/>
          </a:bodyPr>
          <a:p>
            <a:pPr algn="l" fontAlgn="auto">
              <a:lnSpc>
                <a:spcPct val="130000"/>
              </a:lnSpc>
              <a:spcAft>
                <a:spcPts val="1000"/>
              </a:spcAft>
            </a:pPr>
            <a:r>
              <a:rPr lang="en-US" altLang="zh-CN" sz="1400" spc="150">
                <a:solidFill>
                  <a:schemeClr val="tx1"/>
                </a:solidFill>
                <a:latin typeface="微软雅黑" panose="020B0503020204020204" charset="-122"/>
                <a:ea typeface="微软雅黑" panose="020B0503020204020204" charset="-122"/>
                <a:cs typeface="微软雅黑" panose="020B0503020204020204" charset="-122"/>
              </a:rPr>
              <a:t>1</a:t>
            </a:r>
            <a:r>
              <a:rPr lang="zh-CN" altLang="en-US" sz="1600" spc="15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50">
                <a:latin typeface="微软雅黑" panose="020B0503020204020204" charset="-122"/>
                <a:ea typeface="微软雅黑" panose="020B0503020204020204" charset="-122"/>
                <a:cs typeface="微软雅黑" panose="020B0503020204020204" charset="-122"/>
              </a:rPr>
              <a:t>能够正确计算房产税、车船税、契税的应纳税额</a:t>
            </a:r>
            <a:endParaRPr lang="zh-CN" altLang="en-US" sz="1600" spc="150">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r>
              <a:rPr lang="en-US" altLang="zh-CN" sz="1600" spc="150">
                <a:latin typeface="微软雅黑" panose="020B0503020204020204" charset="-122"/>
                <a:ea typeface="微软雅黑" panose="020B0503020204020204" charset="-122"/>
                <a:cs typeface="微软雅黑" panose="020B0503020204020204" charset="-122"/>
              </a:rPr>
              <a:t>2.</a:t>
            </a:r>
            <a:r>
              <a:rPr lang="zh-CN" altLang="en-US" sz="1600" spc="150">
                <a:latin typeface="微软雅黑" panose="020B0503020204020204" charset="-122"/>
                <a:ea typeface="微软雅黑" panose="020B0503020204020204" charset="-122"/>
                <a:cs typeface="微软雅黑" panose="020B0503020204020204" charset="-122"/>
              </a:rPr>
              <a:t>熟练填制纳税申报表。</a:t>
            </a:r>
            <a:endParaRPr lang="zh-CN" altLang="en-US" sz="1600" spc="150">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p:txBody>
      </p:sp>
      <p:cxnSp>
        <p:nvCxnSpPr>
          <p:cNvPr id="6" name="直接箭头连接符 5"/>
          <p:cNvCxnSpPr/>
          <p:nvPr>
            <p:custDataLst>
              <p:tags r:id="rId13"/>
            </p:custDataLst>
          </p:nvPr>
        </p:nvCxnSpPr>
        <p:spPr>
          <a:xfrm flipH="1">
            <a:off x="6486095" y="207842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9" name="菱形 8"/>
          <p:cNvSpPr/>
          <p:nvPr>
            <p:custDataLst>
              <p:tags r:id="rId14"/>
            </p:custDataLst>
          </p:nvPr>
        </p:nvSpPr>
        <p:spPr>
          <a:xfrm>
            <a:off x="297974" y="1081526"/>
            <a:ext cx="398133" cy="398133"/>
          </a:xfrm>
          <a:prstGeom prst="diamond">
            <a:avLst/>
          </a:prstGeom>
          <a:gradFill>
            <a:gsLst>
              <a:gs pos="51000">
                <a:srgbClr val="78D390">
                  <a:lumMod val="60000"/>
                  <a:lumOff val="40000"/>
                </a:srgbClr>
              </a:gs>
              <a:gs pos="0">
                <a:srgbClr val="78D390">
                  <a:lumMod val="40000"/>
                  <a:lumOff val="60000"/>
                </a:srgbClr>
              </a:gs>
              <a:gs pos="100000">
                <a:srgbClr val="78D390"/>
              </a:gs>
            </a:gsLst>
            <a:lin ang="135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pic>
        <p:nvPicPr>
          <p:cNvPr id="8" name="图片 7" descr="343435383038363b343532323338393bbacfd7f7bbfad6c6"/>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3633043" y="1851736"/>
            <a:ext cx="593444" cy="593444"/>
          </a:xfrm>
          <a:prstGeom prst="rect">
            <a:avLst/>
          </a:prstGeom>
          <a:effectLst>
            <a:reflection blurRad="6350" stA="52000" endA="300" endPos="35000" dir="5400000" sy="-100000" algn="bl" rotWithShape="0"/>
          </a:effectLst>
        </p:spPr>
      </p:pic>
      <p:pic>
        <p:nvPicPr>
          <p:cNvPr id="12" name="图片 11" descr="343435383038363b343532323339323bc6b7c5c6b9dcc0ed"/>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5187077" y="1870516"/>
            <a:ext cx="555884" cy="555884"/>
          </a:xfrm>
          <a:prstGeom prst="rect">
            <a:avLst/>
          </a:prstGeom>
          <a:effectLst>
            <a:reflection blurRad="6350" stA="52000" endA="300" endPos="35000" dir="5400000" sy="-100000" algn="bl" rotWithShape="0"/>
          </a:effectLst>
        </p:spPr>
      </p:pic>
      <p:pic>
        <p:nvPicPr>
          <p:cNvPr id="13" name="图片 12" descr="343435383036303b343532343134393bcdb7c4d4b7e7b1a9"/>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4412876" y="3174777"/>
            <a:ext cx="554945" cy="554945"/>
          </a:xfrm>
          <a:prstGeom prst="rect">
            <a:avLst/>
          </a:prstGeom>
          <a:effectLst>
            <a:reflection blurRad="6350" stA="52000" endA="300" endPos="3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995920" cy="401828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038"/>
              <a:ext cx="6996" cy="302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spcBef>
                  <a:spcPts val="25"/>
                </a:spcBef>
                <a:spcAft>
                  <a:spcPts val="0"/>
                </a:spcAft>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多</a:t>
              </a:r>
              <a:r>
                <a:rPr lang="zh-CN" altLang="zh-CN" sz="2000" dirty="0">
                  <a:solidFill>
                    <a:srgbClr val="FF0000"/>
                  </a:solidFill>
                  <a:latin typeface="微软雅黑" panose="020B0503020204020204" charset="-122"/>
                  <a:ea typeface="微软雅黑" panose="020B0503020204020204" charset="-122"/>
                  <a:sym typeface="+mn-ea"/>
                </a:rPr>
                <a:t>选题】</a:t>
              </a:r>
              <a:r>
                <a:rPr lang="zh-CN" altLang="en-US" sz="2000" b="1" dirty="0">
                  <a:sym typeface="+mn-ea"/>
                </a:rPr>
                <a:t>下列各项中，符合房产税纳税义务发生时间规定的有（　）</a:t>
              </a:r>
              <a:br>
                <a:rPr lang="zh-CN" altLang="en-US" sz="2000" b="1" dirty="0">
                  <a:sym typeface="+mn-ea"/>
                </a:rPr>
              </a:br>
              <a:r>
                <a:rPr lang="zh-CN" altLang="en-US" sz="2000" b="1" dirty="0">
                  <a:sym typeface="+mn-ea"/>
                </a:rPr>
                <a:t>　　</a:t>
              </a:r>
              <a:r>
                <a:rPr lang="en-US" altLang="zh-CN" sz="2000" b="1" dirty="0">
                  <a:sym typeface="+mn-ea"/>
                </a:rPr>
                <a:t>A.</a:t>
              </a:r>
              <a:r>
                <a:rPr lang="zh-CN" altLang="en-US" sz="2000" b="1" dirty="0">
                  <a:sym typeface="+mn-ea"/>
                </a:rPr>
                <a:t>纳税人购置新建商品房，自房屋交付使用之次月起缴纳房产税</a:t>
              </a:r>
              <a:br>
                <a:rPr lang="zh-CN" altLang="en-US" sz="2000" b="1" dirty="0">
                  <a:sym typeface="+mn-ea"/>
                </a:rPr>
              </a:br>
              <a:r>
                <a:rPr lang="zh-CN" altLang="en-US" sz="2000" b="1" dirty="0">
                  <a:sym typeface="+mn-ea"/>
                </a:rPr>
                <a:t>　　</a:t>
              </a:r>
              <a:r>
                <a:rPr lang="en-US" altLang="zh-CN" sz="2000" b="1" dirty="0">
                  <a:sym typeface="+mn-ea"/>
                </a:rPr>
                <a:t>B.</a:t>
              </a:r>
              <a:r>
                <a:rPr lang="zh-CN" altLang="en-US" sz="2000" b="1" dirty="0">
                  <a:sym typeface="+mn-ea"/>
                </a:rPr>
                <a:t>纳税人委托施工企业建设的房屋，自建成之次月起缴纳房产税</a:t>
              </a:r>
              <a:br>
                <a:rPr lang="zh-CN" altLang="en-US" sz="2000" b="1" dirty="0">
                  <a:sym typeface="+mn-ea"/>
                </a:rPr>
              </a:br>
              <a:r>
                <a:rPr lang="zh-CN" altLang="en-US" sz="2000" b="1" dirty="0">
                  <a:sym typeface="+mn-ea"/>
                </a:rPr>
                <a:t>　　</a:t>
              </a:r>
              <a:r>
                <a:rPr lang="en-US" altLang="zh-CN" sz="2000" b="1" dirty="0">
                  <a:sym typeface="+mn-ea"/>
                </a:rPr>
                <a:t>C.</a:t>
              </a:r>
              <a:r>
                <a:rPr lang="zh-CN" altLang="en-US" sz="2000" b="1" dirty="0">
                  <a:sym typeface="+mn-ea"/>
                </a:rPr>
                <a:t>纳税人将原有房产用于生产经营，自生产经营之次月起缴纳房产税</a:t>
              </a:r>
              <a:br>
                <a:rPr lang="zh-CN" altLang="en-US" sz="2000" b="1" dirty="0">
                  <a:sym typeface="+mn-ea"/>
                </a:rPr>
              </a:br>
              <a:r>
                <a:rPr lang="zh-CN" altLang="en-US" sz="2000" b="1" dirty="0">
                  <a:sym typeface="+mn-ea"/>
                </a:rPr>
                <a:t>　　</a:t>
              </a:r>
              <a:r>
                <a:rPr lang="en-US" altLang="zh-CN" sz="2000" b="1" dirty="0">
                  <a:sym typeface="+mn-ea"/>
                </a:rPr>
                <a:t>D.</a:t>
              </a:r>
              <a:r>
                <a:rPr lang="zh-CN" altLang="en-US" sz="2000" b="1" dirty="0">
                  <a:sym typeface="+mn-ea"/>
                </a:rPr>
                <a:t>纳税人购置存量房，自房地产权属登记机关签发房屋权属证书之次月起缴纳房产税</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83895" y="5085080"/>
            <a:ext cx="7746365" cy="75565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sz="1800" dirty="0">
                <a:solidFill>
                  <a:srgbClr val="FF0000"/>
                </a:solidFill>
                <a:latin typeface="微软雅黑" panose="020B0503020204020204" charset="-122"/>
                <a:ea typeface="微软雅黑" panose="020B0503020204020204" charset="-122"/>
                <a:sym typeface="华康少女文字W5(P)" pitchFamily="82" charset="-122"/>
              </a:rPr>
              <a:t>AD</a:t>
            </a:r>
            <a:endParaRPr lang="en-US" sz="1800" dirty="0">
              <a:solidFill>
                <a:srgbClr val="FF0000"/>
              </a:solidFill>
              <a:latin typeface="微软雅黑" panose="020B0503020204020204" charset="-122"/>
              <a:ea typeface="微软雅黑" panose="020B0503020204020204" charset="-122"/>
              <a:sym typeface="华康少女文字W5(P)" pitchFamily="82" charset="-122"/>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995920" cy="401828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182" y="4341"/>
              <a:ext cx="6996" cy="2092"/>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spcBef>
                  <a:spcPts val="25"/>
                </a:spcBef>
                <a:spcAft>
                  <a:spcPts val="0"/>
                </a:spcAft>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zh-CN" altLang="en-US" sz="2000" b="1" dirty="0">
                  <a:solidFill>
                    <a:srgbClr val="000000"/>
                  </a:solidFill>
                  <a:latin typeface="宋体" panose="02010600030101010101" pitchFamily="2" charset="-122"/>
                  <a:sym typeface="+mn-ea"/>
                </a:rPr>
                <a:t>甲公司委托某施工企业建造一幢办公楼，工程于</a:t>
              </a:r>
              <a:r>
                <a:rPr lang="en-US" altLang="zh-CN" sz="2000" b="1" dirty="0">
                  <a:solidFill>
                    <a:srgbClr val="000000"/>
                  </a:solidFill>
                  <a:latin typeface="宋体" panose="02010600030101010101" pitchFamily="2" charset="-122"/>
                  <a:sym typeface="+mn-ea"/>
                </a:rPr>
                <a:t>2022</a:t>
              </a:r>
              <a:r>
                <a:rPr lang="zh-CN" altLang="en-US" sz="2000" b="1" dirty="0">
                  <a:solidFill>
                    <a:srgbClr val="000000"/>
                  </a:solidFill>
                  <a:latin typeface="宋体" panose="02010600030101010101" pitchFamily="2" charset="-122"/>
                  <a:sym typeface="+mn-ea"/>
                </a:rPr>
                <a:t>年</a:t>
              </a:r>
              <a:r>
                <a:rPr lang="en-US" altLang="zh-CN" sz="2000" b="1" dirty="0">
                  <a:solidFill>
                    <a:srgbClr val="000000"/>
                  </a:solidFill>
                  <a:latin typeface="宋体" panose="02010600030101010101" pitchFamily="2" charset="-122"/>
                  <a:sym typeface="+mn-ea"/>
                </a:rPr>
                <a:t>12</a:t>
              </a:r>
              <a:r>
                <a:rPr lang="zh-CN" altLang="en-US" sz="2000" b="1" dirty="0">
                  <a:solidFill>
                    <a:srgbClr val="000000"/>
                  </a:solidFill>
                  <a:latin typeface="宋体" panose="02010600030101010101" pitchFamily="2" charset="-122"/>
                  <a:sym typeface="+mn-ea"/>
                </a:rPr>
                <a:t>月完工，</a:t>
              </a:r>
              <a:r>
                <a:rPr lang="en-US" altLang="zh-CN" sz="2000" b="1" dirty="0">
                  <a:solidFill>
                    <a:srgbClr val="000000"/>
                  </a:solidFill>
                  <a:latin typeface="宋体" panose="02010600030101010101" pitchFamily="2" charset="-122"/>
                  <a:sym typeface="+mn-ea"/>
                </a:rPr>
                <a:t>2023</a:t>
              </a:r>
              <a:r>
                <a:rPr lang="zh-CN" altLang="en-US" sz="2000" b="1" dirty="0">
                  <a:solidFill>
                    <a:srgbClr val="000000"/>
                  </a:solidFill>
                  <a:latin typeface="宋体" panose="02010600030101010101" pitchFamily="2" charset="-122"/>
                  <a:sym typeface="+mn-ea"/>
                </a:rPr>
                <a:t>年</a:t>
              </a:r>
              <a:r>
                <a:rPr lang="en-US" altLang="zh-CN" sz="2000" b="1" dirty="0">
                  <a:solidFill>
                    <a:srgbClr val="000000"/>
                  </a:solidFill>
                  <a:latin typeface="宋体" panose="02010600030101010101" pitchFamily="2" charset="-122"/>
                  <a:sym typeface="+mn-ea"/>
                </a:rPr>
                <a:t>1</a:t>
              </a:r>
              <a:r>
                <a:rPr lang="zh-CN" altLang="en-US" sz="2000" b="1" dirty="0">
                  <a:solidFill>
                    <a:srgbClr val="000000"/>
                  </a:solidFill>
                  <a:latin typeface="宋体" panose="02010600030101010101" pitchFamily="2" charset="-122"/>
                  <a:sym typeface="+mn-ea"/>
                </a:rPr>
                <a:t>月办妥（竣工）验收手续，</a:t>
              </a:r>
              <a:r>
                <a:rPr lang="en-US" altLang="zh-CN" sz="2000" b="1" dirty="0">
                  <a:solidFill>
                    <a:srgbClr val="000000"/>
                  </a:solidFill>
                  <a:latin typeface="宋体" panose="02010600030101010101" pitchFamily="2" charset="-122"/>
                  <a:sym typeface="+mn-ea"/>
                </a:rPr>
                <a:t>4</a:t>
              </a:r>
              <a:r>
                <a:rPr lang="zh-CN" altLang="en-US" sz="2000" b="1" dirty="0">
                  <a:solidFill>
                    <a:srgbClr val="000000"/>
                  </a:solidFill>
                  <a:latin typeface="宋体" panose="02010600030101010101" pitchFamily="2" charset="-122"/>
                  <a:sym typeface="+mn-ea"/>
                </a:rPr>
                <a:t>月付清全部工程价款。甲公司此幢办公楼房产税的纳税义务发生时间是（    ）。</a:t>
              </a:r>
              <a:endParaRPr lang="zh-CN" altLang="en-US" sz="2000" b="1" dirty="0">
                <a:solidFill>
                  <a:srgbClr val="000000"/>
                </a:solidFill>
                <a:latin typeface="宋体" panose="02010600030101010101" pitchFamily="2" charset="-122"/>
              </a:endParaRPr>
            </a:p>
            <a:p>
              <a:pPr>
                <a:lnSpc>
                  <a:spcPct val="125000"/>
                </a:lnSpc>
                <a:spcBef>
                  <a:spcPts val="25"/>
                </a:spcBef>
                <a:spcAft>
                  <a:spcPts val="0"/>
                </a:spcAft>
              </a:pPr>
              <a:r>
                <a:rPr lang="en-US" altLang="zh-CN" sz="2000" b="1" dirty="0">
                  <a:solidFill>
                    <a:srgbClr val="000000"/>
                  </a:solidFill>
                  <a:latin typeface="宋体" panose="02010600030101010101" pitchFamily="2" charset="-122"/>
                  <a:sym typeface="+mn-ea"/>
                </a:rPr>
                <a:t>A.2022</a:t>
              </a:r>
              <a:r>
                <a:rPr lang="zh-CN" altLang="en-US" sz="2000" b="1" dirty="0">
                  <a:solidFill>
                    <a:srgbClr val="000000"/>
                  </a:solidFill>
                  <a:latin typeface="宋体" panose="02010600030101010101" pitchFamily="2" charset="-122"/>
                  <a:sym typeface="+mn-ea"/>
                </a:rPr>
                <a:t>年</a:t>
              </a:r>
              <a:r>
                <a:rPr lang="en-US" altLang="zh-CN" sz="2000" b="1" dirty="0">
                  <a:solidFill>
                    <a:srgbClr val="000000"/>
                  </a:solidFill>
                  <a:latin typeface="宋体" panose="02010600030101010101" pitchFamily="2" charset="-122"/>
                  <a:sym typeface="+mn-ea"/>
                </a:rPr>
                <a:t>12</a:t>
              </a:r>
              <a:r>
                <a:rPr lang="zh-CN" altLang="en-US" sz="2000" b="1" dirty="0">
                  <a:solidFill>
                    <a:srgbClr val="000000"/>
                  </a:solidFill>
                  <a:latin typeface="宋体" panose="02010600030101010101" pitchFamily="2" charset="-122"/>
                  <a:sym typeface="+mn-ea"/>
                </a:rPr>
                <a:t>月    </a:t>
              </a:r>
              <a:r>
                <a:rPr lang="en-US" altLang="zh-CN" sz="2000" b="1" dirty="0">
                  <a:solidFill>
                    <a:srgbClr val="000000"/>
                  </a:solidFill>
                  <a:latin typeface="宋体" panose="02010600030101010101" pitchFamily="2" charset="-122"/>
                  <a:sym typeface="+mn-ea"/>
                </a:rPr>
                <a:t>B.2023</a:t>
              </a:r>
              <a:r>
                <a:rPr lang="zh-CN" altLang="en-US" sz="2000" b="1" dirty="0">
                  <a:solidFill>
                    <a:srgbClr val="000000"/>
                  </a:solidFill>
                  <a:latin typeface="宋体" panose="02010600030101010101" pitchFamily="2" charset="-122"/>
                  <a:sym typeface="+mn-ea"/>
                </a:rPr>
                <a:t>年</a:t>
              </a:r>
              <a:r>
                <a:rPr lang="en-US" altLang="zh-CN" sz="2000" b="1" dirty="0">
                  <a:solidFill>
                    <a:srgbClr val="000000"/>
                  </a:solidFill>
                  <a:latin typeface="宋体" panose="02010600030101010101" pitchFamily="2" charset="-122"/>
                  <a:sym typeface="+mn-ea"/>
                </a:rPr>
                <a:t>1</a:t>
              </a:r>
              <a:r>
                <a:rPr lang="zh-CN" altLang="en-US" sz="2000" b="1" dirty="0">
                  <a:solidFill>
                    <a:srgbClr val="000000"/>
                  </a:solidFill>
                  <a:latin typeface="宋体" panose="02010600030101010101" pitchFamily="2" charset="-122"/>
                  <a:sym typeface="+mn-ea"/>
                </a:rPr>
                <a:t>月</a:t>
              </a:r>
              <a:br>
                <a:rPr lang="zh-CN" altLang="en-US" sz="2000" b="1" dirty="0">
                  <a:solidFill>
                    <a:srgbClr val="000000"/>
                  </a:solidFill>
                  <a:latin typeface="宋体" panose="02010600030101010101" pitchFamily="2" charset="-122"/>
                  <a:sym typeface="+mn-ea"/>
                </a:rPr>
              </a:br>
              <a:r>
                <a:rPr lang="en-US" altLang="zh-CN" sz="2000" b="1" dirty="0">
                  <a:solidFill>
                    <a:srgbClr val="000000"/>
                  </a:solidFill>
                  <a:latin typeface="宋体" panose="02010600030101010101" pitchFamily="2" charset="-122"/>
                  <a:sym typeface="+mn-ea"/>
                </a:rPr>
                <a:t>C.2023</a:t>
              </a:r>
              <a:r>
                <a:rPr lang="zh-CN" altLang="en-US" sz="2000" b="1" dirty="0">
                  <a:solidFill>
                    <a:srgbClr val="000000"/>
                  </a:solidFill>
                  <a:latin typeface="宋体" panose="02010600030101010101" pitchFamily="2" charset="-122"/>
                  <a:sym typeface="+mn-ea"/>
                </a:rPr>
                <a:t>年</a:t>
              </a:r>
              <a:r>
                <a:rPr lang="en-US" altLang="zh-CN" sz="2000" b="1" dirty="0">
                  <a:solidFill>
                    <a:srgbClr val="000000"/>
                  </a:solidFill>
                  <a:latin typeface="宋体" panose="02010600030101010101" pitchFamily="2" charset="-122"/>
                  <a:sym typeface="+mn-ea"/>
                </a:rPr>
                <a:t>2</a:t>
              </a:r>
              <a:r>
                <a:rPr lang="zh-CN" altLang="en-US" sz="2000" b="1" dirty="0">
                  <a:solidFill>
                    <a:srgbClr val="000000"/>
                  </a:solidFill>
                  <a:latin typeface="宋体" panose="02010600030101010101" pitchFamily="2" charset="-122"/>
                  <a:sym typeface="+mn-ea"/>
                </a:rPr>
                <a:t>月     </a:t>
              </a:r>
              <a:r>
                <a:rPr lang="en-US" altLang="zh-CN" sz="2000" b="1" dirty="0">
                  <a:solidFill>
                    <a:srgbClr val="000000"/>
                  </a:solidFill>
                  <a:latin typeface="宋体" panose="02010600030101010101" pitchFamily="2" charset="-122"/>
                  <a:sym typeface="+mn-ea"/>
                </a:rPr>
                <a:t>D.2023</a:t>
              </a:r>
              <a:r>
                <a:rPr lang="zh-CN" altLang="en-US" sz="2000" b="1" dirty="0">
                  <a:solidFill>
                    <a:srgbClr val="000000"/>
                  </a:solidFill>
                  <a:latin typeface="宋体" panose="02010600030101010101" pitchFamily="2" charset="-122"/>
                  <a:sym typeface="+mn-ea"/>
                </a:rPr>
                <a:t>年</a:t>
              </a:r>
              <a:r>
                <a:rPr lang="en-US" altLang="zh-CN" sz="2000" b="1" dirty="0">
                  <a:solidFill>
                    <a:srgbClr val="000000"/>
                  </a:solidFill>
                  <a:latin typeface="宋体" panose="02010600030101010101" pitchFamily="2" charset="-122"/>
                  <a:sym typeface="+mn-ea"/>
                </a:rPr>
                <a:t>4</a:t>
              </a:r>
              <a:r>
                <a:rPr lang="zh-CN" altLang="en-US" sz="2000" b="1" dirty="0">
                  <a:solidFill>
                    <a:srgbClr val="000000"/>
                  </a:solidFill>
                  <a:latin typeface="宋体" panose="02010600030101010101" pitchFamily="2" charset="-122"/>
                  <a:sym typeface="+mn-ea"/>
                </a:rPr>
                <a:t>月</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873760" y="4797425"/>
            <a:ext cx="7746365" cy="4781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sz="1800" dirty="0">
                <a:solidFill>
                  <a:srgbClr val="FF0000"/>
                </a:solidFill>
                <a:latin typeface="微软雅黑" panose="020B0503020204020204" charset="-122"/>
                <a:ea typeface="微软雅黑" panose="020B0503020204020204" charset="-122"/>
                <a:sym typeface="华康少女文字W5(P)" pitchFamily="82" charset="-122"/>
              </a:rPr>
              <a:t>C</a:t>
            </a: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标题 415745"/>
          <p:cNvSpPr>
            <a:spLocks noGrp="1"/>
          </p:cNvSpPr>
          <p:nvPr>
            <p:ph type="title"/>
          </p:nvPr>
        </p:nvSpPr>
        <p:spPr/>
        <p:txBody>
          <a:bodyPr anchor="ctr" anchorCtr="0"/>
          <a:p>
            <a:endParaRPr lang="zh-CN" altLang="zh-CN" dirty="0"/>
          </a:p>
        </p:txBody>
      </p:sp>
      <p:sp>
        <p:nvSpPr>
          <p:cNvPr id="38914" name="文本占位符 415746"/>
          <p:cNvSpPr>
            <a:spLocks noGrp="1"/>
          </p:cNvSpPr>
          <p:nvPr>
            <p:ph idx="1"/>
          </p:nvPr>
        </p:nvSpPr>
        <p:spPr>
          <a:xfrm>
            <a:off x="457200" y="605155"/>
            <a:ext cx="8229600" cy="4105275"/>
          </a:xfrm>
        </p:spPr>
        <p:txBody>
          <a:bodyPr anchor="t" anchorCtr="0"/>
          <a:p>
            <a:pPr>
              <a:lnSpc>
                <a:spcPct val="120000"/>
              </a:lnSpc>
              <a:spcBef>
                <a:spcPts val="25"/>
              </a:spcBef>
            </a:pPr>
            <a:r>
              <a:rPr lang="zh-CN" altLang="en-US" sz="2400" b="1" dirty="0">
                <a:latin typeface="微软雅黑" panose="020B0503020204020204" charset="-122"/>
                <a:ea typeface="微软雅黑" panose="020B0503020204020204" charset="-122"/>
              </a:rPr>
              <a:t>（二）纳税期限：</a:t>
            </a:r>
            <a:r>
              <a:rPr lang="zh-CN" altLang="en-US" sz="2400" dirty="0">
                <a:latin typeface="微软雅黑" panose="020B0503020204020204" charset="-122"/>
                <a:ea typeface="微软雅黑" panose="020B0503020204020204" charset="-122"/>
              </a:rPr>
              <a:t>房产税实行</a:t>
            </a:r>
            <a:r>
              <a:rPr lang="zh-CN" altLang="en-US" sz="2400" dirty="0">
                <a:solidFill>
                  <a:srgbClr val="FF0000"/>
                </a:solidFill>
                <a:latin typeface="微软雅黑" panose="020B0503020204020204" charset="-122"/>
                <a:ea typeface="微软雅黑" panose="020B0503020204020204" charset="-122"/>
              </a:rPr>
              <a:t>按年计算、分期缴纳</a:t>
            </a:r>
            <a:r>
              <a:rPr lang="zh-CN" altLang="en-US" sz="2400" dirty="0">
                <a:latin typeface="微软雅黑" panose="020B0503020204020204" charset="-122"/>
                <a:ea typeface="微软雅黑" panose="020B0503020204020204" charset="-122"/>
              </a:rPr>
              <a:t>的征收方法，具体纳税期限由省、自治区、直辖市人民政府确定。</a:t>
            </a:r>
            <a:endParaRPr lang="zh-CN" altLang="en-US" sz="2400" b="1">
              <a:latin typeface="微软雅黑" panose="020B0503020204020204" charset="-122"/>
              <a:ea typeface="微软雅黑" panose="020B0503020204020204" charset="-122"/>
            </a:endParaRPr>
          </a:p>
          <a:p>
            <a:pPr>
              <a:lnSpc>
                <a:spcPct val="120000"/>
              </a:lnSpc>
              <a:spcBef>
                <a:spcPts val="25"/>
              </a:spcBef>
            </a:pPr>
            <a:r>
              <a:rPr lang="zh-CN" altLang="en-US" sz="2400" b="1" dirty="0">
                <a:latin typeface="微软雅黑" panose="020B0503020204020204" charset="-122"/>
                <a:ea typeface="微软雅黑" panose="020B0503020204020204" charset="-122"/>
              </a:rPr>
              <a:t>（二）纳税地点：</a:t>
            </a:r>
            <a:r>
              <a:rPr lang="zh-CN" altLang="en-US" sz="2400" dirty="0">
                <a:latin typeface="微软雅黑" panose="020B0503020204020204" charset="-122"/>
                <a:ea typeface="微软雅黑" panose="020B0503020204020204" charset="-122"/>
              </a:rPr>
              <a:t>房产税在</a:t>
            </a:r>
            <a:r>
              <a:rPr lang="zh-CN" altLang="en-US" sz="2400" dirty="0">
                <a:solidFill>
                  <a:srgbClr val="FF0000"/>
                </a:solidFill>
                <a:latin typeface="微软雅黑" panose="020B0503020204020204" charset="-122"/>
                <a:ea typeface="微软雅黑" panose="020B0503020204020204" charset="-122"/>
              </a:rPr>
              <a:t>房产所在地</a:t>
            </a:r>
            <a:r>
              <a:rPr lang="zh-CN" altLang="en-US" sz="2400" dirty="0">
                <a:latin typeface="微软雅黑" panose="020B0503020204020204" charset="-122"/>
                <a:ea typeface="微软雅黑" panose="020B0503020204020204" charset="-122"/>
              </a:rPr>
              <a:t>缴纳。房产不在同一地方的纳税人，应按房产的坐落地点分别向房产所在地的税务机关纳税。</a:t>
            </a:r>
            <a:endParaRPr lang="zh-CN" altLang="en-US" sz="2400" dirty="0">
              <a:latin typeface="微软雅黑" panose="020B0503020204020204" charset="-122"/>
              <a:ea typeface="微软雅黑" panose="020B0503020204020204" charset="-122"/>
            </a:endParaRPr>
          </a:p>
          <a:p>
            <a:endParaRPr lang="en-US" altLang="zh-CN" b="1" dirty="0">
              <a:sym typeface="宋体" panose="02010600030101010101" pitchFamily="2" charset="-122"/>
            </a:endParaRPr>
          </a:p>
          <a:p>
            <a:r>
              <a:rPr lang="en-US" altLang="zh-CN" sz="2400" b="1" dirty="0">
                <a:sym typeface="宋体" panose="02010600030101010101" pitchFamily="2" charset="-122"/>
              </a:rPr>
              <a:t>【</a:t>
            </a:r>
            <a:r>
              <a:rPr lang="zh-CN" altLang="en-US" sz="2400" b="1" dirty="0">
                <a:sym typeface="宋体" panose="02010600030101010101" pitchFamily="2" charset="-122"/>
              </a:rPr>
              <a:t>例题</a:t>
            </a:r>
            <a:r>
              <a:rPr lang="en-US" altLang="zh-CN" sz="2400" b="1" dirty="0">
                <a:sym typeface="宋体" panose="02010600030101010101" pitchFamily="2" charset="-122"/>
              </a:rPr>
              <a:t>·</a:t>
            </a:r>
            <a:r>
              <a:rPr lang="zh-CN" altLang="en-US" sz="2400" b="1" dirty="0">
                <a:sym typeface="宋体" panose="02010600030101010101" pitchFamily="2" charset="-122"/>
              </a:rPr>
              <a:t>判断题</a:t>
            </a:r>
            <a:r>
              <a:rPr lang="en-US" altLang="zh-CN" sz="2400" b="1" dirty="0">
                <a:sym typeface="宋体" panose="02010600030101010101" pitchFamily="2" charset="-122"/>
              </a:rPr>
              <a:t>】</a:t>
            </a:r>
            <a:r>
              <a:rPr lang="zh-CN" altLang="en-US" sz="2400" b="1" dirty="0">
                <a:sym typeface="宋体" panose="02010600030101010101" pitchFamily="2" charset="-122"/>
              </a:rPr>
              <a:t>某企业在甲市和乙市各有一处房产，核算地在甲市，则两处房产均应在甲市纳税。</a:t>
            </a:r>
            <a:endParaRPr lang="zh-CN" altLang="en-US" sz="2400" b="1" dirty="0"/>
          </a:p>
          <a:p>
            <a:pPr marL="0" indent="0">
              <a:buNone/>
            </a:pPr>
            <a:endParaRPr lang="en-US" altLang="zh-CN" sz="2400" b="1" dirty="0">
              <a:solidFill>
                <a:srgbClr val="FF0000"/>
              </a:solidFill>
            </a:endParaRPr>
          </a:p>
        </p:txBody>
      </p:sp>
      <p:sp>
        <p:nvSpPr>
          <p:cNvPr id="2" name="文本框 1"/>
          <p:cNvSpPr txBox="1"/>
          <p:nvPr/>
        </p:nvSpPr>
        <p:spPr>
          <a:xfrm>
            <a:off x="1619250" y="4710430"/>
            <a:ext cx="4572000" cy="460375"/>
          </a:xfrm>
          <a:prstGeom prst="rect">
            <a:avLst/>
          </a:prstGeom>
          <a:noFill/>
        </p:spPr>
        <p:txBody>
          <a:bodyPr wrap="square" rtlCol="0">
            <a:spAutoFit/>
          </a:bodyPr>
          <a:p>
            <a:r>
              <a:rPr lang="en-US" altLang="zh-CN" sz="2400" b="1" dirty="0">
                <a:solidFill>
                  <a:srgbClr val="FF0000"/>
                </a:solidFill>
                <a:sym typeface="宋体" panose="02010600030101010101" pitchFamily="2" charset="-122"/>
              </a:rPr>
              <a:t>【</a:t>
            </a:r>
            <a:r>
              <a:rPr lang="zh-CN" altLang="en-US" sz="2400" b="1" dirty="0">
                <a:solidFill>
                  <a:srgbClr val="FF0000"/>
                </a:solidFill>
                <a:sym typeface="宋体" panose="02010600030101010101" pitchFamily="2" charset="-122"/>
              </a:rPr>
              <a:t>答案</a:t>
            </a:r>
            <a:r>
              <a:rPr lang="en-US" altLang="zh-CN" sz="2400" b="1" dirty="0">
                <a:solidFill>
                  <a:srgbClr val="FF0000"/>
                </a:solidFill>
                <a:sym typeface="宋体" panose="02010600030101010101" pitchFamily="2" charset="-122"/>
              </a:rPr>
              <a:t>】×</a:t>
            </a:r>
            <a:endParaRPr lang="en-US" altLang="zh-CN" sz="2400" b="1" dirty="0">
              <a:solidFill>
                <a:srgbClr val="FF0000"/>
              </a:solidFill>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50178" name="标题 1"/>
          <p:cNvSpPr>
            <a:spLocks noGrp="1"/>
          </p:cNvSpPr>
          <p:nvPr>
            <p:ph type="title"/>
          </p:nvPr>
        </p:nvSpPr>
        <p:spPr/>
        <p:txBody>
          <a:bodyPr anchor="ctr" anchorCtr="0"/>
          <a:p>
            <a:endParaRPr lang="zh-CN" altLang="en-US"/>
          </a:p>
        </p:txBody>
      </p:sp>
      <p:sp>
        <p:nvSpPr>
          <p:cNvPr id="50179" name="内容占位符 2"/>
          <p:cNvSpPr>
            <a:spLocks noGrp="1"/>
          </p:cNvSpPr>
          <p:nvPr>
            <p:ph idx="1"/>
          </p:nvPr>
        </p:nvSpPr>
        <p:spPr>
          <a:xfrm>
            <a:off x="685800" y="677863"/>
            <a:ext cx="8001000" cy="5189537"/>
          </a:xfrm>
        </p:spPr>
        <p:txBody>
          <a:bodyPr anchor="t" anchorCtr="0"/>
          <a:p>
            <a:pPr>
              <a:lnSpc>
                <a:spcPct val="120000"/>
              </a:lnSpc>
              <a:spcBef>
                <a:spcPts val="25"/>
              </a:spcBef>
            </a:pPr>
            <a:r>
              <a:rPr lang="zh-CN" altLang="en-US" sz="2000" b="1">
                <a:latin typeface="微软雅黑" panose="020B0503020204020204" charset="-122"/>
                <a:ea typeface="微软雅黑" panose="020B0503020204020204" charset="-122"/>
                <a:cs typeface="微软雅黑" panose="020B0503020204020204" charset="-122"/>
              </a:rPr>
              <a:t>（四）纳税申报</a:t>
            </a:r>
            <a:endParaRPr lang="zh-CN" altLang="en-US" sz="2000" b="1">
              <a:latin typeface="微软雅黑" panose="020B0503020204020204" charset="-122"/>
              <a:ea typeface="微软雅黑" panose="020B0503020204020204" charset="-122"/>
              <a:cs typeface="微软雅黑" panose="020B0503020204020204" charset="-122"/>
            </a:endParaRPr>
          </a:p>
          <a:p>
            <a:pPr>
              <a:lnSpc>
                <a:spcPct val="120000"/>
              </a:lnSpc>
              <a:spcBef>
                <a:spcPts val="25"/>
              </a:spcBef>
            </a:pPr>
            <a:r>
              <a:rPr lang="zh-CN" altLang="en-US" sz="2000" b="1">
                <a:latin typeface="微软雅黑" panose="020B0503020204020204" charset="-122"/>
                <a:ea typeface="微软雅黑" panose="020B0503020204020204" charset="-122"/>
                <a:cs typeface="微软雅黑" panose="020B0503020204020204" charset="-122"/>
              </a:rPr>
              <a:t>       </a:t>
            </a:r>
            <a:r>
              <a:rPr lang="zh-CN" altLang="zh-CN" sz="2000" b="1">
                <a:latin typeface="微软雅黑" panose="020B0503020204020204" charset="-122"/>
                <a:ea typeface="微软雅黑" panose="020B0503020204020204" charset="-122"/>
                <a:cs typeface="微软雅黑" panose="020B0503020204020204" charset="-122"/>
              </a:rPr>
              <a:t>根据国家税务总局发布的《关于简并税费申报有关事项的公告》（国家税务总局公告2021年第9号），自2021年6月1日起，纳税人申报缴纳城镇土地使用税、房产税、车船税、印花税、耕地占用税、资源税、土地增值税、契税、环境保护税、烟叶税中一个或多个税种时，使用</a:t>
            </a:r>
            <a:r>
              <a:rPr lang="zh-CN" altLang="zh-CN" sz="2000" b="1">
                <a:latin typeface="微软雅黑" panose="020B0503020204020204" charset="-122"/>
                <a:ea typeface="微软雅黑" panose="020B0503020204020204" charset="-122"/>
                <a:cs typeface="微软雅黑" panose="020B0503020204020204" charset="-122"/>
                <a:hlinkClick r:id="rId1" action="ppaction://hlinkfile"/>
              </a:rPr>
              <a:t>《财产和行为税纳税申报表》</a:t>
            </a:r>
            <a:r>
              <a:rPr lang="zh-CN" altLang="zh-CN" sz="2000" b="1">
                <a:latin typeface="微软雅黑" panose="020B0503020204020204" charset="-122"/>
                <a:ea typeface="微软雅黑" panose="020B0503020204020204" charset="-122"/>
                <a:cs typeface="微软雅黑" panose="020B0503020204020204" charset="-122"/>
              </a:rPr>
              <a:t>。纳税人新增税源或税源变化时，需先填报</a:t>
            </a:r>
            <a:r>
              <a:rPr lang="zh-CN" altLang="zh-CN" sz="2000" b="1">
                <a:latin typeface="微软雅黑" panose="020B0503020204020204" charset="-122"/>
                <a:ea typeface="微软雅黑" panose="020B0503020204020204" charset="-122"/>
                <a:cs typeface="微软雅黑" panose="020B0503020204020204" charset="-122"/>
                <a:hlinkClick r:id="rId2" action="ppaction://hlinkfile"/>
              </a:rPr>
              <a:t>《财产和行为税税源明细表》</a:t>
            </a:r>
            <a:r>
              <a:rPr lang="zh-CN" altLang="zh-CN" sz="2000" b="1">
                <a:latin typeface="微软雅黑" panose="020B0503020204020204" charset="-122"/>
                <a:ea typeface="微软雅黑" panose="020B0503020204020204" charset="-122"/>
                <a:cs typeface="微软雅黑" panose="020B0503020204020204" charset="-122"/>
              </a:rPr>
              <a:t>。</a:t>
            </a:r>
            <a:endParaRPr lang="zh-CN" altLang="zh-CN" sz="2000" b="1">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1"/>
          <p:cNvSpPr>
            <a:spLocks noGrp="1"/>
          </p:cNvSpPr>
          <p:nvPr>
            <p:ph type="title"/>
          </p:nvPr>
        </p:nvSpPr>
        <p:spPr/>
        <p:txBody>
          <a:bodyPr anchor="ctr" anchorCtr="0"/>
          <a:p>
            <a:endParaRPr lang="zh-CN" altLang="en-US"/>
          </a:p>
        </p:txBody>
      </p:sp>
      <p:sp>
        <p:nvSpPr>
          <p:cNvPr id="51202" name="内容占位符 2"/>
          <p:cNvSpPr>
            <a:spLocks noGrp="1"/>
          </p:cNvSpPr>
          <p:nvPr>
            <p:ph idx="1"/>
          </p:nvPr>
        </p:nvSpPr>
        <p:spPr/>
        <p:txBody>
          <a:bodyPr anchor="t" anchorCtr="0"/>
          <a:p>
            <a:pPr>
              <a:lnSpc>
                <a:spcPct val="150000"/>
              </a:lnSpc>
              <a:spcBef>
                <a:spcPts val="25"/>
              </a:spcBef>
            </a:pPr>
            <a:r>
              <a:rPr lang="en-US" altLang="zh-CN" dirty="0">
                <a:latin typeface="微软雅黑" panose="020B0503020204020204" charset="-122"/>
                <a:ea typeface="微软雅黑" panose="020B0503020204020204" charset="-122"/>
                <a:sym typeface="宋体" panose="02010600030101010101" pitchFamily="2" charset="-122"/>
              </a:rPr>
              <a:t>      </a:t>
            </a:r>
            <a:r>
              <a:rPr lang="zh-CN" altLang="zh-CN" dirty="0">
                <a:latin typeface="微软雅黑" panose="020B0503020204020204" charset="-122"/>
                <a:ea typeface="微软雅黑" panose="020B0503020204020204" charset="-122"/>
                <a:sym typeface="宋体" panose="02010600030101010101" pitchFamily="2" charset="-122"/>
              </a:rPr>
              <a:t>熟悉房产税纳税义务人、计税依据、税额计算和税收优惠。</a:t>
            </a:r>
            <a:endParaRPr lang="zh-CN" altLang="en-US" dirty="0">
              <a:latin typeface="微软雅黑" panose="020B0503020204020204" charset="-122"/>
              <a:ea typeface="微软雅黑" panose="020B0503020204020204" charset="-122"/>
            </a:endParaRPr>
          </a:p>
          <a:p>
            <a:pPr>
              <a:lnSpc>
                <a:spcPct val="115000"/>
              </a:lnSpc>
              <a:spcBef>
                <a:spcPts val="25"/>
              </a:spcBef>
            </a:pPr>
            <a:endParaRPr lang="zh-CN" altLang="en-US"/>
          </a:p>
        </p:txBody>
      </p:sp>
      <p:sp>
        <p:nvSpPr>
          <p:cNvPr id="4" name="云形标注 3"/>
          <p:cNvSpPr/>
          <p:nvPr/>
        </p:nvSpPr>
        <p:spPr>
          <a:xfrm>
            <a:off x="5292725" y="476250"/>
            <a:ext cx="3095625" cy="108108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b="1" strike="noStrike" noProof="1"/>
              <a:t>小结</a:t>
            </a:r>
            <a:endParaRPr lang="zh-CN" altLang="en-US" sz="4000" b="1" strike="noStrike" noProof="1"/>
          </a:p>
        </p:txBody>
      </p:sp>
    </p:spTree>
  </p:cSld>
  <p:clrMapOvr>
    <a:masterClrMapping/>
  </p:clrMapOvr>
  <p:transition>
    <p:blinds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标题 1"/>
          <p:cNvSpPr>
            <a:spLocks noGrp="1"/>
          </p:cNvSpPr>
          <p:nvPr>
            <p:ph type="title"/>
          </p:nvPr>
        </p:nvSpPr>
        <p:spPr/>
        <p:txBody>
          <a:bodyPr anchor="ctr" anchorCtr="0"/>
          <a:p>
            <a:pPr algn="ctr"/>
            <a:r>
              <a:rPr lang="zh-CN" altLang="en-US" sz="3600">
                <a:solidFill>
                  <a:schemeClr val="accent5">
                    <a:lumMod val="50000"/>
                  </a:schemeClr>
                </a:solidFill>
                <a:latin typeface="微软雅黑" panose="020B0503020204020204" charset="-122"/>
                <a:ea typeface="微软雅黑" panose="020B0503020204020204" charset="-122"/>
                <a:cs typeface="微软雅黑" panose="020B0503020204020204" charset="-122"/>
              </a:rPr>
              <a:t>任务二  车船税</a:t>
            </a:r>
            <a:br>
              <a:rPr lang="zh-CN" altLang="en-US" sz="3600">
                <a:solidFill>
                  <a:schemeClr val="accent5">
                    <a:lumMod val="50000"/>
                  </a:schemeClr>
                </a:solidFill>
                <a:latin typeface="微软雅黑" panose="020B0503020204020204" charset="-122"/>
                <a:ea typeface="微软雅黑" panose="020B0503020204020204" charset="-122"/>
                <a:cs typeface="微软雅黑" panose="020B0503020204020204" charset="-122"/>
              </a:rPr>
            </a:br>
            <a:endParaRPr lang="zh-CN" altLang="en-US" sz="3600">
              <a:solidFill>
                <a:schemeClr val="accent5">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52226" name="内容占位符 2"/>
          <p:cNvSpPr>
            <a:spLocks noGrp="1"/>
          </p:cNvSpPr>
          <p:nvPr>
            <p:ph idx="1"/>
          </p:nvPr>
        </p:nvSpPr>
        <p:spPr/>
        <p:txBody>
          <a:bodyPr anchor="t" anchorCtr="0"/>
          <a:p>
            <a:r>
              <a:rPr lang="zh-CN" altLang="en-US" sz="2400" b="1">
                <a:latin typeface="微软雅黑" panose="020B0503020204020204" charset="-122"/>
                <a:ea typeface="微软雅黑" panose="020B0503020204020204" charset="-122"/>
                <a:cs typeface="微软雅黑" panose="020B0503020204020204" charset="-122"/>
              </a:rPr>
              <a:t>一、车船税法规解读</a:t>
            </a:r>
            <a:endParaRPr lang="zh-CN" altLang="en-US" sz="2400" b="1">
              <a:latin typeface="微软雅黑" panose="020B0503020204020204" charset="-122"/>
              <a:ea typeface="微软雅黑" panose="020B0503020204020204" charset="-122"/>
              <a:cs typeface="微软雅黑" panose="020B0503020204020204" charset="-122"/>
            </a:endParaRPr>
          </a:p>
          <a:p>
            <a:r>
              <a:rPr lang="en-US" altLang="zh-CN" sz="2400">
                <a:latin typeface="微软雅黑" panose="020B0503020204020204" charset="-122"/>
                <a:ea typeface="微软雅黑" panose="020B0503020204020204" charset="-122"/>
                <a:cs typeface="微软雅黑" panose="020B0503020204020204" charset="-122"/>
              </a:rPr>
              <a:t>       </a:t>
            </a:r>
            <a:r>
              <a:rPr lang="zh-CN" altLang="en-US" sz="2400">
                <a:latin typeface="微软雅黑" panose="020B0503020204020204" charset="-122"/>
                <a:ea typeface="微软雅黑" panose="020B0503020204020204" charset="-122"/>
                <a:cs typeface="微软雅黑" panose="020B0503020204020204" charset="-122"/>
              </a:rPr>
              <a:t>车船税是对在中国人民共和国境内的车辆、船舶的所有人或者管理人征收的一种税。</a:t>
            </a:r>
            <a:endParaRPr lang="zh-CN" altLang="en-US" sz="2400">
              <a:latin typeface="微软雅黑" panose="020B0503020204020204" charset="-122"/>
              <a:ea typeface="微软雅黑" panose="020B0503020204020204" charset="-122"/>
              <a:cs typeface="微软雅黑" panose="020B0503020204020204" charset="-122"/>
            </a:endParaRPr>
          </a:p>
          <a:p>
            <a:endParaRPr lang="zh-CN" altLang="en-US" sz="2400">
              <a:latin typeface="微软雅黑" panose="020B0503020204020204" charset="-122"/>
              <a:ea typeface="微软雅黑" panose="020B0503020204020204" charset="-122"/>
              <a:cs typeface="微软雅黑" panose="020B0503020204020204" charset="-122"/>
            </a:endParaRPr>
          </a:p>
          <a:p>
            <a:r>
              <a:rPr lang="zh-CN" altLang="en-US" sz="2400">
                <a:latin typeface="微软雅黑" panose="020B0503020204020204" charset="-122"/>
                <a:ea typeface="微软雅黑" panose="020B0503020204020204" charset="-122"/>
                <a:cs typeface="微软雅黑" panose="020B0503020204020204" charset="-122"/>
              </a:rPr>
              <a:t>      我国现行的车船税法，即《中华人民共和国车船税法》是在之前《中国人民共和国车船税暂行条例》的基础上完善发展起来的，于2011年2月25日经第十一届全国人大九次会议常务委员会审议通过，自2012年1月1日起施行。</a:t>
            </a:r>
            <a:endParaRPr lang="zh-CN" altLang="en-US" sz="2400">
              <a:latin typeface="微软雅黑" panose="020B0503020204020204" charset="-122"/>
              <a:ea typeface="微软雅黑" panose="020B0503020204020204" charset="-122"/>
              <a:cs typeface="微软雅黑" panose="020B0503020204020204" charset="-122"/>
            </a:endParaRPr>
          </a:p>
          <a:p>
            <a:endParaRPr lang="zh-CN" altLang="en-US" sz="240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标题 4097"/>
          <p:cNvSpPr>
            <a:spLocks noGrp="1" noRot="1"/>
          </p:cNvSpPr>
          <p:nvPr>
            <p:ph type="title"/>
          </p:nvPr>
        </p:nvSpPr>
        <p:spPr>
          <a:xfrm>
            <a:off x="698500" y="263525"/>
            <a:ext cx="7270750" cy="1125538"/>
          </a:xfrm>
        </p:spPr>
        <p:txBody>
          <a:bodyPr anchor="ctr" anchorCtr="0"/>
          <a:p>
            <a:r>
              <a:rPr lang="zh-CN" altLang="en-US" sz="2400" b="1" dirty="0">
                <a:latin typeface="微软雅黑" panose="020B0503020204020204" charset="-122"/>
                <a:ea typeface="微软雅黑" panose="020B0503020204020204" charset="-122"/>
              </a:rPr>
              <a:t>（一）车船税征税范围</a:t>
            </a:r>
            <a:endParaRPr lang="zh-CN" altLang="en-US" sz="2400" b="1" dirty="0">
              <a:latin typeface="微软雅黑" panose="020B0503020204020204" charset="-122"/>
              <a:ea typeface="微软雅黑" panose="020B0503020204020204" charset="-122"/>
            </a:endParaRPr>
          </a:p>
        </p:txBody>
      </p:sp>
      <p:sp>
        <p:nvSpPr>
          <p:cNvPr id="46082" name="文本占位符 4098"/>
          <p:cNvSpPr>
            <a:spLocks noGrp="1" noRot="1"/>
          </p:cNvSpPr>
          <p:nvPr>
            <p:ph idx="1"/>
          </p:nvPr>
        </p:nvSpPr>
        <p:spPr>
          <a:xfrm>
            <a:off x="323850" y="1196975"/>
            <a:ext cx="8280400" cy="5661025"/>
          </a:xfrm>
        </p:spPr>
        <p:txBody>
          <a:bodyPr anchor="t"/>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en-US" altLang="zh-CN" sz="2400" b="1" i="0" u="none" strike="noStrike" kern="1200" cap="none" spc="0" normalizeH="0" baseline="0" noProof="1" dirty="0">
                <a:solidFill>
                  <a:schemeClr val="tx1"/>
                </a:solidFill>
                <a:latin typeface="+mn-lt"/>
                <a:ea typeface="+mn-ea"/>
                <a:cs typeface="+mn-cs"/>
              </a:rPr>
              <a:t>       </a:t>
            </a:r>
            <a:r>
              <a:rPr kumimoji="0" lang="zh-CN" altLang="en-US"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rPr>
              <a:t>车船税的征税范围为在我国境内</a:t>
            </a:r>
            <a:r>
              <a:rPr kumimoji="0" lang="zh-CN" altLang="en-US" sz="2400" b="1"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rPr>
              <a:t>使用的车船（</a:t>
            </a:r>
            <a:r>
              <a:rPr kumimoji="0" lang="zh-CN" altLang="en-US"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rPr>
              <a:t>除规定减免的车船外），分为车辆和船舶两大类。</a:t>
            </a:r>
            <a:endParaRPr kumimoji="0" lang="zh-CN" altLang="en-US"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zh-CN" altLang="en-US" sz="2400" b="1"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rPr>
              <a:t>车辆</a:t>
            </a:r>
            <a:r>
              <a:rPr kumimoji="0" lang="zh-CN" altLang="en-US"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rPr>
              <a:t>为机动车，包括载客汽车、载货汽车、三轮汽车、低速货车、摩托车、专项作业车和轮式专用机械车；</a:t>
            </a:r>
            <a:endParaRPr kumimoji="0" lang="zh-CN" altLang="en-US"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zh-CN" altLang="en-US" sz="2400" b="1"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rPr>
              <a:t>船舶</a:t>
            </a:r>
            <a:r>
              <a:rPr kumimoji="0" lang="zh-CN" altLang="en-US"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rPr>
              <a:t>为机动船和非机动驳船。</a:t>
            </a:r>
            <a:endParaRPr kumimoji="0" lang="zh-CN" altLang="en-US"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00000"/>
              </a:lnSpc>
              <a:spcBef>
                <a:spcPct val="0"/>
              </a:spcBef>
              <a:spcAft>
                <a:spcPct val="0"/>
              </a:spcAft>
              <a:buClrTx/>
              <a:buSzTx/>
              <a:buFont typeface="Wingdings" panose="05000000000000000000" pitchFamily="2" charset="2"/>
              <a:buChar char="n"/>
            </a:pP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1</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）依</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法应当在车船登记管理部门登记的机动车辆和船舶；</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00000"/>
              </a:lnSpc>
              <a:spcBef>
                <a:spcPct val="0"/>
              </a:spcBef>
              <a:spcAft>
                <a:spcPct val="0"/>
              </a:spcAft>
              <a:buClrTx/>
              <a:buSzTx/>
              <a:buFont typeface="Wingdings" panose="05000000000000000000" pitchFamily="2" charset="2"/>
              <a:buChar char="n"/>
            </a:pP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2</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依法不需要在车船登记管理部门登记的在单位内部场所行驶或者作业的机动车辆和船舶。如</a:t>
            </a:r>
            <a:r>
              <a:rPr kumimoji="0" lang="zh-CN" altLang="en-US"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在机场、港口以及其他企业内部场所行驶或者作业。</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00000"/>
              </a:lnSpc>
              <a:spcBef>
                <a:spcPct val="0"/>
              </a:spcBef>
              <a:spcAft>
                <a:spcPct val="0"/>
              </a:spcAft>
              <a:buClrTx/>
              <a:buSzTx/>
              <a:buFont typeface="Wingdings" panose="05000000000000000000" pitchFamily="2" charset="2"/>
              <a:buChar char="n"/>
            </a:pPr>
            <a:endPar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en-US" altLang="zh-CN"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rPr>
              <a:t>      </a:t>
            </a:r>
            <a:r>
              <a:rPr kumimoji="0" lang="zh-CN" altLang="en-US"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rPr>
              <a:t>车船管理部门，是指公安、交通、农业、渔业、军事等依法具有车船管理职能的部门。 </a:t>
            </a:r>
            <a:endParaRPr kumimoji="0" lang="zh-CN" altLang="en-US" sz="2400" b="1" i="0" u="none" strike="noStrike" kern="1200" cap="none" spc="0" normalizeH="0" baseline="0" noProof="1" dirty="0">
              <a:solidFill>
                <a:schemeClr val="tx1"/>
              </a:solidFill>
              <a:latin typeface="+mn-lt"/>
              <a:ea typeface="+mn-ea"/>
              <a:cs typeface="+mn-cs"/>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endParaRPr kumimoji="0" lang="zh-CN" altLang="en-US" sz="2400" b="0" i="0" u="none" strike="noStrike" kern="1200" cap="none" spc="0" normalizeH="0" baseline="0" noProof="1">
              <a:solidFill>
                <a:schemeClr val="tx1"/>
              </a:solidFill>
              <a:latin typeface="+mn-lt"/>
              <a:ea typeface="+mn-ea"/>
              <a:cs typeface="+mn-cs"/>
            </a:endParaRPr>
          </a:p>
        </p:txBody>
      </p:sp>
    </p:spTree>
  </p:cSld>
  <p:clrMapOvr>
    <a:masterClrMapping/>
  </p:clrMapOvr>
  <p:transition>
    <p:cover dir="l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标题 1"/>
          <p:cNvSpPr>
            <a:spLocks noGrp="1"/>
          </p:cNvSpPr>
          <p:nvPr>
            <p:ph type="title"/>
          </p:nvPr>
        </p:nvSpPr>
        <p:spPr/>
        <p:txBody>
          <a:bodyPr anchor="ctr" anchorCtr="0"/>
          <a:p>
            <a:endParaRPr lang="zh-CN" altLang="en-US"/>
          </a:p>
        </p:txBody>
      </p:sp>
      <p:sp>
        <p:nvSpPr>
          <p:cNvPr id="57346" name="内容占位符 2"/>
          <p:cNvSpPr>
            <a:spLocks noGrp="1"/>
          </p:cNvSpPr>
          <p:nvPr>
            <p:ph idx="1"/>
          </p:nvPr>
        </p:nvSpPr>
        <p:spPr>
          <a:xfrm>
            <a:off x="471488" y="193675"/>
            <a:ext cx="8229600" cy="5254625"/>
          </a:xfrm>
        </p:spPr>
        <p:txBody>
          <a:bodyPr anchor="t" anchorCtr="0"/>
          <a:p>
            <a:r>
              <a:rPr lang="zh-CN" altLang="en-US" sz="2400" b="1">
                <a:latin typeface="微软雅黑" panose="020B0503020204020204" charset="-122"/>
                <a:ea typeface="微软雅黑" panose="020B0503020204020204" charset="-122"/>
              </a:rPr>
              <a:t>（三）车船税的税目与税率</a:t>
            </a:r>
            <a:endParaRPr lang="zh-CN" altLang="en-US" sz="2400" b="1">
              <a:latin typeface="微软雅黑" panose="020B0503020204020204" charset="-122"/>
              <a:ea typeface="微软雅黑" panose="020B0503020204020204" charset="-122"/>
            </a:endParaRPr>
          </a:p>
          <a:p>
            <a:pPr marL="0" indent="0">
              <a:buNone/>
            </a:pPr>
            <a:r>
              <a:rPr lang="en-US" altLang="zh-CN" sz="2000">
                <a:latin typeface="微软雅黑" panose="020B0503020204020204" charset="-122"/>
                <a:ea typeface="微软雅黑" panose="020B0503020204020204" charset="-122"/>
              </a:rPr>
              <a:t>     </a:t>
            </a:r>
            <a:r>
              <a:rPr lang="zh-CN" altLang="en-US" sz="2000">
                <a:latin typeface="微软雅黑" panose="020B0503020204020204" charset="-122"/>
                <a:ea typeface="微软雅黑" panose="020B0503020204020204" charset="-122"/>
              </a:rPr>
              <a:t>车船税采用定额税率，即对征税的车船规定单位固定税额。</a:t>
            </a:r>
            <a:endParaRPr lang="zh-CN" altLang="en-US" sz="2000">
              <a:latin typeface="微软雅黑" panose="020B0503020204020204" charset="-122"/>
              <a:ea typeface="微软雅黑" panose="020B0503020204020204" charset="-122"/>
            </a:endParaRPr>
          </a:p>
          <a:p>
            <a:endParaRPr lang="zh-CN" altLang="en-US" sz="2000">
              <a:latin typeface="微软雅黑" panose="020B0503020204020204" charset="-122"/>
              <a:ea typeface="微软雅黑" panose="020B0503020204020204" charset="-122"/>
            </a:endParaRPr>
          </a:p>
        </p:txBody>
      </p:sp>
      <p:graphicFrame>
        <p:nvGraphicFramePr>
          <p:cNvPr id="2" name="表格 1"/>
          <p:cNvGraphicFramePr/>
          <p:nvPr/>
        </p:nvGraphicFramePr>
        <p:xfrm>
          <a:off x="514350" y="1217613"/>
          <a:ext cx="8352155" cy="5334000"/>
        </p:xfrm>
        <a:graphic>
          <a:graphicData uri="http://schemas.openxmlformats.org/drawingml/2006/table">
            <a:tbl>
              <a:tblPr firstRow="1" bandRow="1">
                <a:tableStyleId>{5940675A-B579-460E-94D1-54222C63F5DA}</a:tableStyleId>
              </a:tblPr>
              <a:tblGrid>
                <a:gridCol w="1149350"/>
                <a:gridCol w="1718310"/>
                <a:gridCol w="1551940"/>
                <a:gridCol w="1836420"/>
                <a:gridCol w="2096135"/>
              </a:tblGrid>
              <a:tr h="181610">
                <a:tc gridSpan="2">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税 目</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计税单位</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年基准税额</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备 注</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0975">
                <a:tc rowSpan="7">
                  <a:txBody>
                    <a:bodyPr/>
                    <a:p>
                      <a:pPr>
                        <a:buNone/>
                      </a:pPr>
                      <a:r>
                        <a:rPr lang="zh-CN" altLang="en-US" sz="1200" b="1">
                          <a:latin typeface="宋体" panose="02010600030101010101" pitchFamily="2" charset="-122"/>
                          <a:ea typeface="宋体" panose="02010600030101010101" pitchFamily="2" charset="-122"/>
                          <a:cs typeface="宋体" panose="02010600030101010101" pitchFamily="2" charset="-122"/>
                        </a:rPr>
                        <a:t>乘用车〔按发动机汽缸容量（排气量）分档〕</a:t>
                      </a:r>
                      <a:endParaRPr lang="zh-CN" altLang="en-US" sz="1200" b="1">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rgbClr val="FFFFFF"/>
                    </a:solidFill>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升（含）以下的</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rowSpan="7">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每辆</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rgbClr val="FFFFFF"/>
                    </a:solidFill>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60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360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rowSpan="7">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核定载客人数</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9</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人（含）以下</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130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升以上至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1.6</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升</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含</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的</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300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540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tcPr>
                </a:tc>
              </a:tr>
              <a:tr h="29718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1.6</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升以上至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2.0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升</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含</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的</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360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660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tcPr>
                </a:tc>
              </a:tr>
              <a:tr h="29591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2.0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升以上至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2.5</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升</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含</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的</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660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1200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tcPr>
                </a:tc>
              </a:tr>
              <a:tr h="29718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2.5</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升以上至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3.0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升</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含</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的</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1200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2400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tcPr>
                </a:tc>
              </a:tr>
              <a:tr h="29591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3.0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升以上至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4.0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升</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含</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的</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2400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3600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tcPr>
                </a:tc>
              </a:tr>
              <a:tr h="15240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cap="flat">
                      <a:noFill/>
                    </a:lnB>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4.0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升以上的</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B cap="flat">
                      <a:noFill/>
                    </a:lnB>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3600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5400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r>
              <a:tr h="365760">
                <a:tc rowSpan="2">
                  <a:txBody>
                    <a:bodyPr/>
                    <a:p>
                      <a:pPr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商用车</a:t>
                      </a:r>
                      <a:endParaRPr lang="zh-CN" altLang="en-US" sz="1200" b="1">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cap="flat">
                      <a:noFill/>
                    </a:lnB>
                    <a:lnTlToBr>
                      <a:noFill/>
                    </a:lnTlToBr>
                    <a:lnBlToTr>
                      <a:noFill/>
                    </a:lnBlToTr>
                    <a:solidFill>
                      <a:srgbClr val="FFFFFF"/>
                    </a:solidFill>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客车</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每辆</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480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1440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l">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核定载客人数</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9</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人以上，包括电车</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6576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cap="flat">
                      <a:noFill/>
                    </a:lnB>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货车</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整备质量每吨</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16</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120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l">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包括半挂牵引车、三轮汽车和低速载货汽车等</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62585">
                <a:tc>
                  <a:txBody>
                    <a:bodyPr/>
                    <a:p>
                      <a:pPr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挂车</a:t>
                      </a:r>
                      <a:endParaRPr lang="zh-CN" altLang="en-US" sz="1200" b="1">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整备质量每吨</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按照货车税额的</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50%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计算</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267460">
                <a:tc rowSpan="2">
                  <a:txBody>
                    <a:bodyPr/>
                    <a:p>
                      <a:pPr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其他车辆</a:t>
                      </a:r>
                      <a:endParaRPr lang="zh-CN" altLang="en-US" sz="1200" b="1">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rgbClr val="FFFFFF"/>
                    </a:solidFill>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专用作业车</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rowSpan="2">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整备质量每吨</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rgbClr val="FFFFFF"/>
                    </a:solidFill>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16</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120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rowSpan="2">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不包括拖拉机</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rgbClr val="FFFFFF"/>
                    </a:solidFill>
                  </a:tcPr>
                </a:tc>
              </a:tr>
              <a:tr h="15240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cap="flat">
                      <a:noFill/>
                    </a:lnB>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轮式专用机械车</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B cap="flat">
                      <a:noFill/>
                    </a:lnB>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16</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120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B cap="flat">
                      <a:noFill/>
                    </a:lnB>
                  </a:tcPr>
                </a:tc>
              </a:tr>
              <a:tr h="181610">
                <a:tc>
                  <a:txBody>
                    <a:bodyPr/>
                    <a:p>
                      <a:pPr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摩托车</a:t>
                      </a:r>
                      <a:endParaRPr lang="zh-CN" altLang="en-US" sz="1200" b="1">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每辆</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36</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180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solidFill>
                      <a:srgbClr val="FFFFFF"/>
                    </a:solidFill>
                  </a:tcPr>
                </a:tc>
              </a:tr>
              <a:tr h="407670">
                <a:tc rowSpan="2">
                  <a:txBody>
                    <a:bodyPr/>
                    <a:p>
                      <a:pPr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船舶</a:t>
                      </a:r>
                      <a:endParaRPr lang="zh-CN" altLang="en-US" sz="1200" b="1">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机动船舶</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净吨位每吨</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3</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6</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l">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拖船、非机动驳船分别按照机动船舶税额的</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50%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计算</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161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9525" cap="flat" cmpd="sng">
                      <a:solidFill>
                        <a:srgbClr val="000000"/>
                      </a:solidFill>
                      <a:prstDash val="solid"/>
                      <a:headEnd type="none" w="med" len="med"/>
                      <a:tailEnd type="none" w="med" len="med"/>
                    </a:lnB>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游 艇</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艇身长度每米</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600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元至</a:t>
                      </a:r>
                      <a:r>
                        <a:rPr lang="en-US" altLang="zh-CN" sz="1200" b="1">
                          <a:solidFill>
                            <a:schemeClr val="tx1"/>
                          </a:solidFill>
                          <a:latin typeface="宋体" panose="02010600030101010101" pitchFamily="2" charset="-122"/>
                          <a:ea typeface="宋体" panose="02010600030101010101" pitchFamily="2" charset="-122"/>
                          <a:cs typeface="宋体" panose="02010600030101010101" pitchFamily="2" charset="-122"/>
                        </a:rPr>
                        <a:t>2000</a:t>
                      </a:r>
                      <a:r>
                        <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rPr>
                        <a:t>元</a:t>
                      </a: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endParaRPr lang="zh-CN" altLang="en-US" sz="12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bl>
          </a:graphicData>
        </a:graphic>
      </p:graphicFrame>
    </p:spTree>
  </p:cSld>
  <p:clrMapOvr>
    <a:masterClrMapping/>
  </p:clrMapOvr>
  <p:transition>
    <p:blinds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标题 1"/>
          <p:cNvSpPr>
            <a:spLocks noGrp="1"/>
          </p:cNvSpPr>
          <p:nvPr>
            <p:ph type="title"/>
          </p:nvPr>
        </p:nvSpPr>
        <p:spPr/>
        <p:txBody>
          <a:bodyPr anchor="ctr" anchorCtr="0"/>
          <a:p>
            <a:endParaRPr lang="zh-CN" altLang="en-US"/>
          </a:p>
        </p:txBody>
      </p:sp>
      <p:sp>
        <p:nvSpPr>
          <p:cNvPr id="3" name="内容占位符 2"/>
          <p:cNvSpPr>
            <a:spLocks noGrp="1"/>
          </p:cNvSpPr>
          <p:nvPr>
            <p:ph idx="1"/>
          </p:nvPr>
        </p:nvSpPr>
        <p:spPr>
          <a:xfrm>
            <a:off x="209550" y="1000125"/>
            <a:ext cx="8477250" cy="4867275"/>
          </a:xfrm>
        </p:spPr>
        <p:txBody>
          <a:bodyPr/>
          <a:p>
            <a:pPr marL="342900" marR="0" indent="466725" algn="l" defTabSz="685800" rtl="0" eaLnBrk="1" fontAlgn="base" latinLnBrk="0" hangingPunct="1">
              <a:lnSpc>
                <a:spcPct val="110000"/>
              </a:lnSpc>
              <a:spcBef>
                <a:spcPts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【提示</a:t>
            </a:r>
            <a:r>
              <a:rPr kumimoji="0" lang="en-US"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1</a:t>
            </a: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拖船按照发动机功率每</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千瓦折合净吨位</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0.67</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吨计算征收车船税。</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10000"/>
              </a:lnSpc>
              <a:spcBef>
                <a:spcPts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【提示</a:t>
            </a:r>
            <a:r>
              <a:rPr kumimoji="0" lang="en-US"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2</a:t>
            </a: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排气量、整备质量、核定载客人数、净吨位、千瓦、艇身长度，以车船登记管理部门核发的车船登记证书或者行驶证所载数据为准。</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10000"/>
              </a:lnSpc>
              <a:spcBef>
                <a:spcPts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依法不需要办理登记的车船和依法应当登记而未办理登记或者不能提供车船登记证书、行驶证的车船，以车船出厂合格证明或者进口凭证标注的技术参数、数据为准；不能提供车船出厂合格证明或者进口凭证的，由主管税务机关参照国家相关标准核定，没有国家相关标准的参照同类车船核定。</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10000"/>
              </a:lnSpc>
              <a:spcBef>
                <a:spcPts val="0"/>
              </a:spcBef>
              <a:spcAft>
                <a:spcPts val="0"/>
              </a:spcAft>
              <a:buClrTx/>
              <a:buSzTx/>
              <a:buFont typeface="Wingdings" panose="05000000000000000000" pitchFamily="2" charset="2"/>
              <a:buChar char="n"/>
            </a:pPr>
            <a:endParaRPr kumimoji="0" lang="zh-CN" altLang="en-US" sz="28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endParaRPr kumimoji="0" lang="zh-CN" altLang="en-US" sz="2800" b="0" i="0" u="none" strike="noStrike" kern="1200" cap="none" spc="0" normalizeH="0" baseline="0" noProof="1">
              <a:solidFill>
                <a:schemeClr val="tx1"/>
              </a:solidFill>
              <a:latin typeface="+mn-lt"/>
              <a:ea typeface="+mn-ea"/>
              <a:cs typeface="+mn-cs"/>
            </a:endParaRPr>
          </a:p>
        </p:txBody>
      </p:sp>
    </p:spTree>
  </p:cSld>
  <p:clrMapOvr>
    <a:masterClrMapping/>
  </p:clrMapOvr>
  <p:transition>
    <p:blinds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995920" cy="331724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182" y="4341"/>
              <a:ext cx="6996" cy="2044"/>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algn="l" defTabSz="685800" rtl="0" eaLnBrk="1" fontAlgn="base" latinLnBrk="0" hangingPunct="1">
                <a:lnSpc>
                  <a:spcPct val="120000"/>
                </a:lnSpc>
                <a:spcBef>
                  <a:spcPct val="0"/>
                </a:spcBef>
                <a:spcAft>
                  <a:spcPts val="0"/>
                </a:spcAft>
                <a:buClrTx/>
                <a:buSzTx/>
                <a:buFont typeface="Wingdings" panose="05000000000000000000" pitchFamily="2" charset="2"/>
              </a:pP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zh-CN" altLang="zh-CN" sz="2000" dirty="0">
                  <a:latin typeface="微软雅黑" panose="020B0503020204020204" charset="-122"/>
                  <a:ea typeface="微软雅黑" panose="020B0503020204020204" charset="-122"/>
                  <a:sym typeface="+mn-ea"/>
                </a:rPr>
                <a:t>我国车船税的税率形式是</a:t>
              </a:r>
              <a:r>
                <a:rPr lang="zh-CN" altLang="en-US" sz="2000" dirty="0">
                  <a:latin typeface="微软雅黑" panose="020B0503020204020204" charset="-122"/>
                  <a:ea typeface="微软雅黑" panose="020B0503020204020204" charset="-122"/>
                  <a:sym typeface="+mn-ea"/>
                </a:rPr>
                <a:t>（　）</a:t>
              </a:r>
              <a:r>
                <a:rPr lang="zh-CN" altLang="zh-CN" sz="2000" dirty="0">
                  <a:latin typeface="微软雅黑" panose="020B0503020204020204" charset="-122"/>
                  <a:ea typeface="微软雅黑" panose="020B0503020204020204" charset="-122"/>
                  <a:sym typeface="+mn-ea"/>
                </a:rPr>
                <a:t>。</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ct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A.</a:t>
              </a:r>
              <a:r>
                <a:rPr lang="zh-CN" altLang="zh-CN" sz="2000" dirty="0">
                  <a:latin typeface="微软雅黑" panose="020B0503020204020204" charset="-122"/>
                  <a:ea typeface="微软雅黑" panose="020B0503020204020204" charset="-122"/>
                  <a:sym typeface="+mn-ea"/>
                </a:rPr>
                <a:t>地区差别比例税率</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ct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B.</a:t>
              </a:r>
              <a:r>
                <a:rPr lang="zh-CN" altLang="zh-CN" sz="2000" dirty="0">
                  <a:latin typeface="微软雅黑" panose="020B0503020204020204" charset="-122"/>
                  <a:ea typeface="微软雅黑" panose="020B0503020204020204" charset="-122"/>
                  <a:sym typeface="+mn-ea"/>
                </a:rPr>
                <a:t>有幅度的比例税率</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ct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C.</a:t>
              </a:r>
              <a:r>
                <a:rPr lang="zh-CN" altLang="zh-CN" sz="2000" dirty="0">
                  <a:latin typeface="微软雅黑" panose="020B0503020204020204" charset="-122"/>
                  <a:ea typeface="微软雅黑" panose="020B0503020204020204" charset="-122"/>
                  <a:sym typeface="+mn-ea"/>
                </a:rPr>
                <a:t>有幅度的定额税率</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ct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D.</a:t>
              </a:r>
              <a:r>
                <a:rPr lang="zh-CN" altLang="zh-CN" sz="2000" dirty="0">
                  <a:latin typeface="微软雅黑" panose="020B0503020204020204" charset="-122"/>
                  <a:ea typeface="微软雅黑" panose="020B0503020204020204" charset="-122"/>
                  <a:sym typeface="+mn-ea"/>
                </a:rPr>
                <a:t>全国统一的定额税率</a:t>
              </a:r>
              <a:r>
                <a:rPr lang="en-US" altLang="zh-CN" sz="2000" dirty="0">
                  <a:latin typeface="微软雅黑" panose="020B0503020204020204" charset="-122"/>
                  <a:ea typeface="微软雅黑" panose="020B0503020204020204" charset="-122"/>
                  <a:sym typeface="+mn-ea"/>
                </a:rPr>
                <a:t>  </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873760" y="4221480"/>
            <a:ext cx="7746365" cy="86550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sz="1800" dirty="0">
                <a:solidFill>
                  <a:srgbClr val="FF0000"/>
                </a:solidFill>
                <a:latin typeface="微软雅黑" panose="020B0503020204020204" charset="-122"/>
                <a:ea typeface="微软雅黑" panose="020B0503020204020204" charset="-122"/>
                <a:sym typeface="华康少女文字W5(P)" pitchFamily="82" charset="-122"/>
              </a:rPr>
              <a:t>C</a:t>
            </a:r>
            <a:endParaRPr lang="en-US" sz="1800" dirty="0">
              <a:solidFill>
                <a:srgbClr val="FF0000"/>
              </a:solidFill>
              <a:latin typeface="微软雅黑" panose="020B0503020204020204" charset="-122"/>
              <a:ea typeface="微软雅黑" panose="020B050302020402020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mn-ea"/>
              </a:rPr>
              <a:t>【解析】</a:t>
            </a:r>
            <a:r>
              <a:rPr lang="zh-CN" altLang="zh-CN" sz="1800" dirty="0">
                <a:latin typeface="微软雅黑" panose="020B0503020204020204" charset="-122"/>
                <a:ea typeface="微软雅黑" panose="020B0503020204020204" charset="-122"/>
                <a:sym typeface="+mn-ea"/>
              </a:rPr>
              <a:t>根据规定，对车船税实行有幅度的定额税率。</a:t>
            </a: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37050" y="22050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rPr>
              <a:t>1</a:t>
            </a:r>
            <a:endPar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16" name="MH_Other_3"/>
          <p:cNvSpPr/>
          <p:nvPr>
            <p:custDataLst>
              <p:tags r:id="rId2"/>
            </p:custDataLst>
          </p:nvPr>
        </p:nvSpPr>
        <p:spPr>
          <a:xfrm>
            <a:off x="4337050" y="3629025"/>
            <a:ext cx="571500" cy="573088"/>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rPr>
              <a:t>2</a:t>
            </a:r>
            <a:endPar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11" name="MH_Others_1"/>
          <p:cNvSpPr txBox="1"/>
          <p:nvPr>
            <p:custDataLst>
              <p:tags r:id="rId3"/>
            </p:custDataLst>
          </p:nvPr>
        </p:nvSpPr>
        <p:spPr>
          <a:xfrm>
            <a:off x="688975" y="2708275"/>
            <a:ext cx="2806700" cy="615950"/>
          </a:xfrm>
          <a:prstGeom prst="rect">
            <a:avLst/>
          </a:prstGeom>
          <a:noFill/>
          <a:ln w="9525">
            <a:noFill/>
          </a:ln>
        </p:spPr>
        <p:txBody>
          <a:bodyPr wrap="square" lIns="0" tIns="0" rIns="0" bIns="0" anchor="ctr" anchorCtr="0">
            <a:spAutoFit/>
          </a:bodyPr>
          <a:p>
            <a:pPr algn="ctr"/>
            <a:r>
              <a:rPr lang="zh-CN" altLang="en-US" sz="4000" b="1" dirty="0">
                <a:solidFill>
                  <a:srgbClr val="1818FF"/>
                </a:solidFill>
                <a:latin typeface="Arial" panose="020B0604020202020204" pitchFamily="34" charset="0"/>
                <a:ea typeface="微软雅黑" panose="020B0503020204020204" charset="-122"/>
                <a:sym typeface="Arial" panose="020B0604020202020204" pitchFamily="34" charset="0"/>
              </a:rPr>
              <a:t>重点、难点</a:t>
            </a:r>
            <a:endParaRPr lang="zh-CN" altLang="en-US" sz="4000" b="1" dirty="0">
              <a:solidFill>
                <a:srgbClr val="1818FF"/>
              </a:solidFill>
              <a:latin typeface="Arial" panose="020B0604020202020204" pitchFamily="34" charset="0"/>
              <a:ea typeface="微软雅黑" panose="020B0503020204020204" charset="-122"/>
              <a:sym typeface="Arial" panose="020B0604020202020204" pitchFamily="34" charset="0"/>
            </a:endParaRPr>
          </a:p>
        </p:txBody>
      </p:sp>
      <p:sp>
        <p:nvSpPr>
          <p:cNvPr id="20" name="MH_Text_1"/>
          <p:cNvSpPr/>
          <p:nvPr>
            <p:custDataLst>
              <p:tags r:id="rId4"/>
            </p:custDataLst>
          </p:nvPr>
        </p:nvSpPr>
        <p:spPr>
          <a:xfrm>
            <a:off x="5113338" y="2038350"/>
            <a:ext cx="3240088" cy="855663"/>
          </a:xfrm>
          <a:prstGeom prst="rect">
            <a:avLst/>
          </a:prstGeom>
        </p:spPr>
        <p:txBody>
          <a:bodyPr wrap="square" lIns="0" tIns="0" rIns="0" bIns="0" anchor="ctr">
            <a:spAutoFit/>
          </a:bodyPr>
          <a:lstStyle/>
          <a:p>
            <a:pPr fontAlgn="base"/>
            <a:r>
              <a:rPr lang="zh-CN" altLang="en-US" sz="2275" b="1" strike="noStrike" noProof="1" dirty="0">
                <a:solidFill>
                  <a:schemeClr val="tx1"/>
                </a:solidFill>
                <a:latin typeface="微软雅黑" panose="020B0503020204020204" charset="-122"/>
                <a:ea typeface="微软雅黑" panose="020B0503020204020204" charset="-122"/>
                <a:cs typeface="+mn-cs"/>
                <a:sym typeface="+mn-ea"/>
              </a:rPr>
              <a:t>房产税、车船税、</a:t>
            </a:r>
            <a:endParaRPr lang="zh-CN" altLang="en-US" sz="2275" b="1" strike="noStrike" noProof="1" dirty="0">
              <a:solidFill>
                <a:schemeClr val="tx1"/>
              </a:solidFill>
              <a:latin typeface="微软雅黑" panose="020B0503020204020204" charset="-122"/>
              <a:ea typeface="微软雅黑" panose="020B0503020204020204" charset="-122"/>
            </a:endParaRPr>
          </a:p>
          <a:p>
            <a:pPr fontAlgn="base"/>
            <a:r>
              <a:rPr lang="zh-CN" altLang="en-US" sz="2275" b="1" strike="noStrike" noProof="1" dirty="0">
                <a:solidFill>
                  <a:schemeClr val="tx1"/>
                </a:solidFill>
                <a:latin typeface="微软雅黑" panose="020B0503020204020204" charset="-122"/>
                <a:ea typeface="微软雅黑" panose="020B0503020204020204" charset="-122"/>
                <a:cs typeface="+mn-cs"/>
                <a:sym typeface="+mn-ea"/>
              </a:rPr>
              <a:t>契税应纳税额的计算</a:t>
            </a:r>
            <a:endParaRPr lang="en-US" altLang="zh-CN" sz="2275" b="1" strike="noStrike" noProof="1" dirty="0">
              <a:solidFill>
                <a:schemeClr val="tx1"/>
              </a:solidFill>
              <a:latin typeface="Arial" panose="020B0604020202020204" pitchFamily="34" charset="0"/>
              <a:ea typeface="微软雅黑" panose="020B0503020204020204" charset="-122"/>
              <a:sym typeface="Arial" panose="020B0604020202020204" pitchFamily="34" charset="0"/>
            </a:endParaRPr>
          </a:p>
          <a:p>
            <a:pPr fontAlgn="base"/>
            <a:endParaRPr lang="en-US" altLang="zh-CN" sz="2275" b="1" strike="noStrike" noProof="1"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2" name="MH_Text_3"/>
          <p:cNvSpPr/>
          <p:nvPr>
            <p:custDataLst>
              <p:tags r:id="rId5"/>
            </p:custDataLst>
          </p:nvPr>
        </p:nvSpPr>
        <p:spPr>
          <a:xfrm>
            <a:off x="5113338" y="3629025"/>
            <a:ext cx="2779713" cy="855663"/>
          </a:xfrm>
          <a:prstGeom prst="rect">
            <a:avLst/>
          </a:prstGeom>
        </p:spPr>
        <p:txBody>
          <a:bodyPr wrap="square" lIns="0" tIns="0" rIns="0" bIns="0" anchor="ctr">
            <a:spAutoFit/>
          </a:bodyPr>
          <a:lstStyle/>
          <a:p>
            <a:pPr lvl="0" fontAlgn="base"/>
            <a:r>
              <a:rPr lang="zh-CN" altLang="en-US" sz="2275" b="1" strike="noStrike" noProof="1" dirty="0">
                <a:solidFill>
                  <a:schemeClr val="tx1"/>
                </a:solidFill>
                <a:latin typeface="微软雅黑" panose="020B0503020204020204" charset="-122"/>
                <a:ea typeface="微软雅黑" panose="020B0503020204020204" charset="-122"/>
                <a:cs typeface="+mn-cs"/>
                <a:sym typeface="+mn-ea"/>
              </a:rPr>
              <a:t>房产税、车船税、</a:t>
            </a:r>
            <a:endParaRPr lang="zh-CN" altLang="en-US" sz="2275" b="1" strike="noStrike" noProof="1" dirty="0">
              <a:solidFill>
                <a:schemeClr val="tx1"/>
              </a:solidFill>
              <a:latin typeface="微软雅黑" panose="020B0503020204020204" charset="-122"/>
              <a:ea typeface="微软雅黑" panose="020B0503020204020204" charset="-122"/>
            </a:endParaRPr>
          </a:p>
          <a:p>
            <a:pPr lvl="0" fontAlgn="base"/>
            <a:r>
              <a:rPr lang="zh-CN" altLang="en-US" sz="2275" b="1" strike="noStrike" noProof="1" dirty="0">
                <a:solidFill>
                  <a:schemeClr val="tx1"/>
                </a:solidFill>
                <a:latin typeface="微软雅黑" panose="020B0503020204020204" charset="-122"/>
                <a:ea typeface="微软雅黑" panose="020B0503020204020204" charset="-122"/>
                <a:cs typeface="+mn-cs"/>
                <a:sym typeface="+mn-ea"/>
              </a:rPr>
              <a:t>契税纳税申报表填报</a:t>
            </a:r>
            <a:endParaRPr lang="zh-CN" altLang="en-US" sz="2275" b="1" strike="noStrike" noProof="1" dirty="0">
              <a:solidFill>
                <a:schemeClr val="tx1"/>
              </a:solidFill>
              <a:latin typeface="微软雅黑" panose="020B0503020204020204" charset="-122"/>
              <a:ea typeface="微软雅黑" panose="020B0503020204020204" charset="-122"/>
              <a:sym typeface="+mn-ea"/>
            </a:endParaRPr>
          </a:p>
          <a:p>
            <a:pPr lvl="0" fontAlgn="base"/>
            <a:endParaRPr lang="zh-CN" altLang="en-US" sz="2275" b="1" strike="noStrike" noProof="1" dirty="0">
              <a:solidFill>
                <a:schemeClr val="tx1"/>
              </a:solidFill>
              <a:latin typeface="微软雅黑" panose="020B0503020204020204" charset="-122"/>
              <a:ea typeface="微软雅黑" panose="020B0503020204020204" charset="-122"/>
              <a:sym typeface="+mn-ea"/>
            </a:endParaRPr>
          </a:p>
        </p:txBody>
      </p:sp>
    </p:spTree>
    <p:custDataLst>
      <p:tags r:id="rId6"/>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3000" fill="hold">
                                          <p:stCondLst>
                                            <p:cond delay="0"/>
                                          </p:stCondLst>
                                        </p:cTn>
                                        <p:tgtEl>
                                          <p:spTgt spid="11"/>
                                        </p:tgtEl>
                                        <p:attrNameLst>
                                          <p:attrName>style.visibility</p:attrName>
                                        </p:attrNameLst>
                                      </p:cBhvr>
                                      <p:to>
                                        <p:strVal val="visible"/>
                                      </p:to>
                                    </p:set>
                                    <p:anim by="(-#ppt_w*2)" calcmode="lin" valueType="num">
                                      <p:cBhvr rctx="PPT">
                                        <p:cTn id="7" dur="3000" autoRev="1" fill="hold">
                                          <p:stCondLst>
                                            <p:cond delay="0"/>
                                          </p:stCondLst>
                                        </p:cTn>
                                        <p:tgtEl>
                                          <p:spTgt spid="11"/>
                                        </p:tgtEl>
                                        <p:attrNameLst>
                                          <p:attrName>ppt_w</p:attrName>
                                        </p:attrNameLst>
                                      </p:cBhvr>
                                    </p:anim>
                                    <p:anim by="(#ppt_w*0.50)" calcmode="lin" valueType="num">
                                      <p:cBhvr>
                                        <p:cTn id="8" dur="3000" decel="50000" autoRev="1" fill="hold">
                                          <p:stCondLst>
                                            <p:cond delay="0"/>
                                          </p:stCondLst>
                                        </p:cTn>
                                        <p:tgtEl>
                                          <p:spTgt spid="11"/>
                                        </p:tgtEl>
                                        <p:attrNameLst>
                                          <p:attrName>ppt_x</p:attrName>
                                        </p:attrNameLst>
                                      </p:cBhvr>
                                    </p:anim>
                                    <p:anim from="(-#ppt_h/2)" to="(#ppt_y)" calcmode="lin" valueType="num">
                                      <p:cBhvr>
                                        <p:cTn id="9" dur="3000" fill="hold">
                                          <p:stCondLst>
                                            <p:cond delay="0"/>
                                          </p:stCondLst>
                                        </p:cTn>
                                        <p:tgtEl>
                                          <p:spTgt spid="11"/>
                                        </p:tgtEl>
                                        <p:attrNameLst>
                                          <p:attrName>ppt_y</p:attrName>
                                        </p:attrNameLst>
                                      </p:cBhvr>
                                    </p:anim>
                                    <p:animRot by="21600000">
                                      <p:cBhvr>
                                        <p:cTn id="10" dur="3000" fill="hold">
                                          <p:stCondLst>
                                            <p:cond delay="0"/>
                                          </p:stCondLst>
                                        </p:cTn>
                                        <p:tgtEl>
                                          <p:spTgt spid="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3000" fill="hold">
                                          <p:stCondLst>
                                            <p:cond delay="0"/>
                                          </p:stCondLst>
                                        </p:cTn>
                                        <p:tgtEl>
                                          <p:spTgt spid="42"/>
                                        </p:tgtEl>
                                        <p:attrNameLst>
                                          <p:attrName>style.visibility</p:attrName>
                                        </p:attrNameLst>
                                      </p:cBhvr>
                                      <p:to>
                                        <p:strVal val="visible"/>
                                      </p:to>
                                    </p:set>
                                    <p:anim calcmode="lin" valueType="num">
                                      <p:cBhvr>
                                        <p:cTn id="15" dur="3000" fill="hold"/>
                                        <p:tgtEl>
                                          <p:spTgt spid="42"/>
                                        </p:tgtEl>
                                        <p:attrNameLst>
                                          <p:attrName>ppt_x</p:attrName>
                                        </p:attrNameLst>
                                      </p:cBhvr>
                                      <p:tavLst>
                                        <p:tav tm="0">
                                          <p:val>
                                            <p:strVal val="0-#ppt_w/2"/>
                                          </p:val>
                                        </p:tav>
                                        <p:tav tm="100000">
                                          <p:val>
                                            <p:strVal val="#ppt_x"/>
                                          </p:val>
                                        </p:tav>
                                      </p:tavLst>
                                    </p:anim>
                                    <p:anim calcmode="lin" valueType="num">
                                      <p:cBhvr>
                                        <p:cTn id="16" dur="30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0-#ppt_w/2"/>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3000" fill="hold">
                                          <p:stCondLst>
                                            <p:cond delay="0"/>
                                          </p:stCondLst>
                                        </p:cTn>
                                        <p:tgtEl>
                                          <p:spTgt spid="16"/>
                                        </p:tgtEl>
                                        <p:attrNameLst>
                                          <p:attrName>style.visibility</p:attrName>
                                        </p:attrNameLst>
                                      </p:cBhvr>
                                      <p:to>
                                        <p:strVal val="visible"/>
                                      </p:to>
                                    </p:set>
                                    <p:anim calcmode="lin" valueType="num">
                                      <p:cBhvr>
                                        <p:cTn id="25" dur="3000" fill="hold"/>
                                        <p:tgtEl>
                                          <p:spTgt spid="16"/>
                                        </p:tgtEl>
                                        <p:attrNameLst>
                                          <p:attrName>ppt_x</p:attrName>
                                        </p:attrNameLst>
                                      </p:cBhvr>
                                      <p:tavLst>
                                        <p:tav tm="0">
                                          <p:val>
                                            <p:strVal val="0-#ppt_w/2"/>
                                          </p:val>
                                        </p:tav>
                                        <p:tav tm="100000">
                                          <p:val>
                                            <p:strVal val="#ppt_x"/>
                                          </p:val>
                                        </p:tav>
                                      </p:tavLst>
                                    </p:anim>
                                    <p:anim calcmode="lin" valueType="num">
                                      <p:cBhvr>
                                        <p:cTn id="26" dur="3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ppt_x</p:attrName>
                                        </p:attrNameLst>
                                      </p:cBhvr>
                                      <p:tavLst>
                                        <p:tav tm="0">
                                          <p:val>
                                            <p:strVal val="0-#ppt_w/2"/>
                                          </p:val>
                                        </p:tav>
                                        <p:tav tm="100000">
                                          <p:val>
                                            <p:strVal val="#ppt_x"/>
                                          </p:val>
                                        </p:tav>
                                      </p:tavLst>
                                    </p:anim>
                                    <p:anim calcmode="lin" valueType="num">
                                      <p:cBhvr>
                                        <p:cTn id="30"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6" grpId="0" bldLvl="0" animBg="1"/>
      <p:bldP spid="11" grpId="0"/>
      <p:bldP spid="20" grpId="0"/>
      <p:bldP spid="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995920" cy="331724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70" y="4411"/>
              <a:ext cx="6996" cy="2433"/>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algn="l" defTabSz="685800" rtl="0" eaLnBrk="1" fontAlgn="base" latinLnBrk="0" hangingPunct="1">
                <a:lnSpc>
                  <a:spcPct val="120000"/>
                </a:lnSpc>
                <a:spcBef>
                  <a:spcPts val="0"/>
                </a:spcBef>
                <a:spcAft>
                  <a:spcPts val="0"/>
                </a:spcAft>
                <a:buClrTx/>
                <a:buSzTx/>
                <a:buFont typeface="Wingdings" panose="05000000000000000000" pitchFamily="2" charset="2"/>
              </a:pP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多选题】</a:t>
              </a:r>
              <a:r>
                <a:rPr lang="zh-CN" altLang="zh-CN" sz="2000" dirty="0">
                  <a:latin typeface="微软雅黑" panose="020B0503020204020204" charset="-122"/>
                  <a:ea typeface="微软雅黑" panose="020B0503020204020204" charset="-122"/>
                  <a:sym typeface="+mn-ea"/>
                </a:rPr>
                <a:t>根据车船税法律制度的规定，下列各项中，属于车船税征税范围的有</a:t>
              </a:r>
              <a:r>
                <a:rPr lang="zh-CN" altLang="en-US" sz="2000" dirty="0">
                  <a:latin typeface="微软雅黑" panose="020B0503020204020204" charset="-122"/>
                  <a:ea typeface="微软雅黑" panose="020B0503020204020204" charset="-122"/>
                  <a:sym typeface="+mn-ea"/>
                </a:rPr>
                <a:t>（　）</a:t>
              </a:r>
              <a:r>
                <a:rPr lang="zh-CN" altLang="zh-CN" sz="2000" dirty="0">
                  <a:latin typeface="微软雅黑" panose="020B0503020204020204" charset="-122"/>
                  <a:ea typeface="微软雅黑" panose="020B0503020204020204" charset="-122"/>
                  <a:sym typeface="+mn-ea"/>
                </a:rPr>
                <a:t>。</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A.</a:t>
              </a:r>
              <a:r>
                <a:rPr lang="zh-CN" altLang="zh-CN" sz="2000" dirty="0">
                  <a:latin typeface="微软雅黑" panose="020B0503020204020204" charset="-122"/>
                  <a:ea typeface="微软雅黑" panose="020B0503020204020204" charset="-122"/>
                  <a:sym typeface="+mn-ea"/>
                </a:rPr>
                <a:t>摩托车 </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B.</a:t>
              </a:r>
              <a:r>
                <a:rPr lang="zh-CN" altLang="zh-CN" sz="2000" dirty="0">
                  <a:latin typeface="微软雅黑" panose="020B0503020204020204" charset="-122"/>
                  <a:ea typeface="微软雅黑" panose="020B0503020204020204" charset="-122"/>
                  <a:sym typeface="+mn-ea"/>
                </a:rPr>
                <a:t>客车 </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C.</a:t>
              </a:r>
              <a:r>
                <a:rPr lang="zh-CN" altLang="zh-CN" sz="2000" dirty="0">
                  <a:latin typeface="微软雅黑" panose="020B0503020204020204" charset="-122"/>
                  <a:ea typeface="微软雅黑" panose="020B0503020204020204" charset="-122"/>
                  <a:sym typeface="+mn-ea"/>
                </a:rPr>
                <a:t>货车 </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D.</a:t>
              </a:r>
              <a:r>
                <a:rPr lang="zh-CN" altLang="zh-CN" sz="2000" dirty="0">
                  <a:latin typeface="微软雅黑" panose="020B0503020204020204" charset="-122"/>
                  <a:ea typeface="微软雅黑" panose="020B0503020204020204" charset="-122"/>
                  <a:sym typeface="+mn-ea"/>
                </a:rPr>
                <a:t>火车</a:t>
              </a:r>
              <a:r>
                <a:rPr lang="en-US" altLang="zh-CN" sz="2000" dirty="0">
                  <a:latin typeface="微软雅黑" panose="020B0503020204020204" charset="-122"/>
                  <a:ea typeface="微软雅黑" panose="020B0503020204020204" charset="-122"/>
                  <a:sym typeface="+mn-ea"/>
                </a:rPr>
                <a:t>  </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873760" y="4221480"/>
            <a:ext cx="7746365" cy="86550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AB</a:t>
            </a:r>
            <a:r>
              <a:rPr lang="en-US" sz="1800" dirty="0">
                <a:solidFill>
                  <a:srgbClr val="FF0000"/>
                </a:solidFill>
                <a:latin typeface="微软雅黑" panose="020B0503020204020204" charset="-122"/>
                <a:ea typeface="微软雅黑" panose="020B0503020204020204" charset="-122"/>
                <a:sym typeface="华康少女文字W5(P)" pitchFamily="82" charset="-122"/>
              </a:rPr>
              <a:t>C</a:t>
            </a:r>
            <a:endParaRPr lang="en-US" sz="1800" dirty="0">
              <a:solidFill>
                <a:srgbClr val="FF0000"/>
              </a:solidFill>
              <a:latin typeface="微软雅黑" panose="020B0503020204020204" charset="-122"/>
              <a:ea typeface="微软雅黑" panose="020B050302020402020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mn-ea"/>
              </a:rPr>
              <a:t>【解析】</a:t>
            </a:r>
            <a:r>
              <a:rPr lang="zh-CN" altLang="zh-CN" sz="1800" dirty="0">
                <a:latin typeface="微软雅黑" panose="020B0503020204020204" charset="-122"/>
                <a:ea typeface="微软雅黑" panose="020B0503020204020204" charset="-122"/>
                <a:sym typeface="+mn-ea"/>
              </a:rPr>
              <a:t>火车不属于车船税的征税范围。</a:t>
            </a: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标题 1"/>
          <p:cNvSpPr>
            <a:spLocks noGrp="1"/>
          </p:cNvSpPr>
          <p:nvPr>
            <p:ph type="title"/>
          </p:nvPr>
        </p:nvSpPr>
        <p:spPr/>
        <p:txBody>
          <a:bodyPr anchor="ctr" anchorCtr="0"/>
          <a:p>
            <a:endParaRPr lang="zh-CN" altLang="en-US"/>
          </a:p>
        </p:txBody>
      </p:sp>
      <p:sp>
        <p:nvSpPr>
          <p:cNvPr id="56322" name="内容占位符 2"/>
          <p:cNvSpPr>
            <a:spLocks noGrp="1"/>
          </p:cNvSpPr>
          <p:nvPr>
            <p:ph idx="1"/>
          </p:nvPr>
        </p:nvSpPr>
        <p:spPr>
          <a:xfrm>
            <a:off x="377825" y="457200"/>
            <a:ext cx="8556625" cy="6303963"/>
          </a:xfrm>
        </p:spPr>
        <p:txBody>
          <a:bodyPr anchor="t"/>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zh-CN" altLang="en-US" sz="2400" b="1"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（四）车船税减免税优惠</a:t>
            </a:r>
            <a:endParaRPr kumimoji="0" lang="zh-CN" altLang="en-US" sz="2400" b="1"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目前，车船税的减免税优惠主要包括以下主要方面。</a:t>
            </a:r>
            <a:endPar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（1）捕捞、养殖渔船。指的是在渔业船舶登记管理部门登记为捕捞船或者养殖船的船舶。</a:t>
            </a:r>
            <a:endPar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（2）军队、武装警察部队专用的车船。指的是按照规定在军队、武装警察部队车船登记管理部门登记，并领取军用牌照、武警牌照的车船。</a:t>
            </a:r>
            <a:endPar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（3）警用车船。指的是公安机关、国家安全机关、监狱、劳动教养管理机关和人民法院、人民检察院领取警用牌照的车辆和执行警务的专用船舶。</a:t>
            </a:r>
            <a:endPar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（4）</a:t>
            </a:r>
            <a:r>
              <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新增：悬挂应急救援专用号牌的国家综合性消防救援车辆；</a:t>
            </a:r>
            <a:endPar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sym typeface="+mn-ea"/>
              </a:rPr>
              <a:t>（5）</a:t>
            </a: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依照我国有关法律规定应当给予免税的外国驻华使馆、领事馆、国际组织驻华机构及其有关人员的车船。</a:t>
            </a:r>
            <a:endPar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sym typeface="+mn-ea"/>
              </a:rPr>
              <a:t>（</a:t>
            </a:r>
            <a:r>
              <a:rPr kumimoji="0" lang="en-US" altLang="zh-CN"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sym typeface="+mn-ea"/>
              </a:rPr>
              <a:t>6</a:t>
            </a: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对使用新能源车船免征车船税；节约能源车船减半征收车船税。</a:t>
            </a:r>
            <a:endPar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00000"/>
              </a:lnSpc>
              <a:spcBef>
                <a:spcPct val="0"/>
              </a:spcBef>
              <a:spcAft>
                <a:spcPct val="0"/>
              </a:spcAft>
              <a:buClrTx/>
              <a:buSzTx/>
              <a:buFont typeface="Wingdings" panose="05000000000000000000" pitchFamily="2" charset="2"/>
              <a:buChar char="n"/>
            </a:pPr>
            <a:r>
              <a:rPr kumimoji="0" lang="zh-CN" altLang="zh-CN" sz="20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【提示</a:t>
            </a:r>
            <a:r>
              <a:rPr kumimoji="0" lang="en-US" altLang="zh-CN" sz="20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1</a:t>
            </a:r>
            <a:r>
              <a:rPr kumimoji="0" lang="zh-CN" altLang="zh-CN" sz="20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免征车船税的使用新能源汽车是指纯电动商用车、插电式</a:t>
            </a:r>
            <a:r>
              <a:rPr kumimoji="0" lang="zh-CN" altLang="en-US" sz="200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含增程式</a:t>
            </a:r>
            <a:r>
              <a:rPr kumimoji="0" lang="zh-CN" altLang="en-US" sz="200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混合动力汽车、燃料电池商用车。</a:t>
            </a:r>
            <a:endPar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00000"/>
              </a:lnSpc>
              <a:spcBef>
                <a:spcPct val="0"/>
              </a:spcBef>
              <a:spcAft>
                <a:spcPct val="0"/>
              </a:spcAft>
              <a:buClrTx/>
              <a:buSzTx/>
              <a:buFont typeface="Wingdings" panose="05000000000000000000" pitchFamily="2" charset="2"/>
              <a:buChar char="n"/>
            </a:pPr>
            <a:r>
              <a:rPr kumimoji="0" lang="zh-CN" altLang="zh-CN" sz="20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【提示</a:t>
            </a:r>
            <a:r>
              <a:rPr kumimoji="0" lang="en-US" altLang="zh-CN" sz="20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2</a:t>
            </a:r>
            <a:r>
              <a:rPr kumimoji="0" lang="zh-CN" altLang="zh-CN" sz="2000" i="0" u="none" strike="noStrike" kern="1200" cap="none" spc="0" normalizeH="0" baseline="0" noProof="1" dirty="0">
                <a:solidFill>
                  <a:srgbClr val="FF0000"/>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纯电动乘用车和燃料电池乘用车不属于车船税征税范围，对其不征车船税。</a:t>
            </a:r>
            <a:endPar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标题 1"/>
          <p:cNvSpPr>
            <a:spLocks noGrp="1"/>
          </p:cNvSpPr>
          <p:nvPr>
            <p:ph type="title"/>
          </p:nvPr>
        </p:nvSpPr>
        <p:spPr/>
        <p:txBody>
          <a:bodyPr anchor="ctr" anchorCtr="0"/>
          <a:p>
            <a:endParaRPr lang="zh-CN" altLang="en-US"/>
          </a:p>
        </p:txBody>
      </p:sp>
      <p:sp>
        <p:nvSpPr>
          <p:cNvPr id="3" name="内容占位符 2"/>
          <p:cNvSpPr>
            <a:spLocks noGrp="1"/>
          </p:cNvSpPr>
          <p:nvPr>
            <p:ph idx="1"/>
          </p:nvPr>
        </p:nvSpPr>
        <p:spPr>
          <a:xfrm>
            <a:off x="297180" y="558800"/>
            <a:ext cx="8277860" cy="5308600"/>
          </a:xfrm>
        </p:spPr>
        <p:txBody>
          <a:bodyPr/>
          <a:p>
            <a:pPr marL="342900" marR="0" indent="466725" algn="l" defTabSz="685800" rtl="0" eaLnBrk="1" fontAlgn="base" latinLnBrk="0" hangingPunct="1">
              <a:lnSpc>
                <a:spcPct val="125000"/>
              </a:lnSpc>
              <a:spcBef>
                <a:spcPts val="0"/>
              </a:spcBef>
              <a:spcAft>
                <a:spcPts val="0"/>
              </a:spcAft>
              <a:buClrTx/>
              <a:buSzTx/>
              <a:buFont typeface="Wingdings" panose="05000000000000000000" pitchFamily="2" charset="2"/>
              <a:buChar char="n"/>
            </a:pPr>
            <a:r>
              <a:rPr kumimoji="0" lang="zh-CN"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7</a:t>
            </a:r>
            <a:r>
              <a:rPr kumimoji="0" lang="zh-CN" altLang="en-US"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临时入境的外国车船和港、澳、台的车船，不征车船税。</a:t>
            </a:r>
            <a:endParaRPr kumimoji="0" lang="zh-CN"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5000"/>
              </a:lnSpc>
              <a:spcBef>
                <a:spcPts val="0"/>
              </a:spcBef>
              <a:spcAft>
                <a:spcPts val="0"/>
              </a:spcAft>
              <a:buClrTx/>
              <a:buSzTx/>
              <a:buFont typeface="Wingdings" panose="05000000000000000000" pitchFamily="2" charset="2"/>
              <a:buChar char="n"/>
            </a:pPr>
            <a:r>
              <a:rPr kumimoji="0" lang="zh-CN" altLang="en-US"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8</a:t>
            </a:r>
            <a:r>
              <a:rPr kumimoji="0" lang="zh-CN" altLang="en-US"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按照规定缴纳船舶吨税的机动船舶，自车船税法实施之日起</a:t>
            </a:r>
            <a:r>
              <a:rPr kumimoji="0" lang="en-US"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5</a:t>
            </a:r>
            <a:r>
              <a:rPr kumimoji="0" lang="zh-CN"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年内免征车船税。</a:t>
            </a:r>
            <a:endParaRPr kumimoji="0" lang="zh-CN"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5000"/>
              </a:lnSpc>
              <a:spcBef>
                <a:spcPts val="0"/>
              </a:spcBef>
              <a:spcAft>
                <a:spcPts val="0"/>
              </a:spcAft>
              <a:buClrTx/>
              <a:buSzTx/>
              <a:buFont typeface="Wingdings" panose="05000000000000000000" pitchFamily="2" charset="2"/>
              <a:buChar char="n"/>
            </a:pPr>
            <a:r>
              <a:rPr kumimoji="0" lang="zh-CN" altLang="en-US"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9</a:t>
            </a:r>
            <a:r>
              <a:rPr kumimoji="0" lang="zh-CN" altLang="en-US"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依法不需要在车船登记管理部门登记的机场、港口、铁路站场内部行驶或者作业的车船，自车船税法实施之日起</a:t>
            </a:r>
            <a:r>
              <a:rPr kumimoji="0" lang="en-US"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5</a:t>
            </a:r>
            <a:r>
              <a:rPr kumimoji="0" lang="zh-CN"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年内免征车船税。</a:t>
            </a:r>
            <a:endParaRPr kumimoji="0" lang="zh-CN"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5000"/>
              </a:lnSpc>
              <a:spcBef>
                <a:spcPts val="0"/>
              </a:spcBef>
              <a:spcAft>
                <a:spcPts val="0"/>
              </a:spcAft>
              <a:buClrTx/>
              <a:buSzTx/>
              <a:buFont typeface="Wingdings" panose="05000000000000000000" pitchFamily="2" charset="2"/>
              <a:buChar char="n"/>
            </a:pPr>
            <a:r>
              <a:rPr kumimoji="0" lang="zh-CN" altLang="en-US"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10</a:t>
            </a:r>
            <a:r>
              <a:rPr kumimoji="0" lang="zh-CN" altLang="en-US"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省、自治区、直辖市人民政府根据当地实际情况，可以对公共交通车船，农村居民拥有并主要在农村地区使用的摩托车、三轮汽车和低速载货汽车定期减征或者免征车船税。</a:t>
            </a:r>
            <a:endParaRPr kumimoji="0" lang="zh-CN" altLang="en-US" sz="240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pPr>
            <a:endParaRPr kumimoji="0" lang="zh-CN" altLang="en-US" sz="2400" i="0" u="none" strike="noStrike" kern="1200" cap="none" spc="0" normalizeH="0" baseline="0" noProof="1">
              <a:solidFill>
                <a:schemeClr val="tx1"/>
              </a:solidFill>
              <a:latin typeface="+mn-lt"/>
              <a:ea typeface="+mn-ea"/>
              <a:cs typeface="+mn-cs"/>
            </a:endParaRPr>
          </a:p>
        </p:txBody>
      </p:sp>
    </p:spTree>
  </p:cSld>
  <p:clrMapOvr>
    <a:masterClrMapping/>
  </p:clrMapOvr>
  <p:transition>
    <p:blinds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标题 1"/>
          <p:cNvSpPr>
            <a:spLocks noGrp="1"/>
          </p:cNvSpPr>
          <p:nvPr>
            <p:ph type="title"/>
          </p:nvPr>
        </p:nvSpPr>
        <p:spPr/>
        <p:txBody>
          <a:bodyPr anchor="ctr" anchorCtr="0"/>
          <a:p>
            <a:r>
              <a:rPr lang="zh-CN" altLang="en-US" sz="2800" b="1">
                <a:latin typeface="微软雅黑" panose="020B0503020204020204" charset="-122"/>
                <a:ea typeface="微软雅黑" panose="020B0503020204020204" charset="-122"/>
              </a:rPr>
              <a:t>二、车船税应纳税额的计算</a:t>
            </a:r>
            <a:endParaRPr lang="zh-CN" altLang="en-US" sz="2800" b="1">
              <a:latin typeface="微软雅黑" panose="020B0503020204020204" charset="-122"/>
              <a:ea typeface="微软雅黑" panose="020B0503020204020204" charset="-122"/>
            </a:endParaRPr>
          </a:p>
        </p:txBody>
      </p:sp>
      <p:sp>
        <p:nvSpPr>
          <p:cNvPr id="63490" name="内容占位符 2"/>
          <p:cNvSpPr>
            <a:spLocks noGrp="1"/>
          </p:cNvSpPr>
          <p:nvPr>
            <p:ph idx="1"/>
          </p:nvPr>
        </p:nvSpPr>
        <p:spPr>
          <a:xfrm>
            <a:off x="603250" y="1485900"/>
            <a:ext cx="8229600" cy="3886200"/>
          </a:xfrm>
        </p:spPr>
        <p:txBody>
          <a:bodyPr anchor="t" anchorCtr="0"/>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（一）纳税依据</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      车船税实行从量计税，其计税依据按照车船的种类和性能，分别确定辆、整备质量吨位、净吨位和艇身长度四种，具体规定如下：</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（1）采用以辆为计税依据的有车辆有：乘用车、商用客车和摩托车。</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（2）采用以整备质量吨位为计税依据的车船有：商用货车、挂车、专业作业车、轮式专用机械车。</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（3）采用以净吨位为计税依据的有：机动船舶，拖船、非机动驳船分别按照机动船舶税额的50%计算。</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（4）采用艇身长度为计税依据的有：游艇。</a:t>
            </a:r>
            <a:endParaRPr lang="zh-CN" altLang="en-US" sz="200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995920" cy="331724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70" y="4411"/>
              <a:ext cx="6996" cy="2433"/>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algn="l" defTabSz="685800" rtl="0" eaLnBrk="1" fontAlgn="base" latinLnBrk="0" hangingPunct="1">
                <a:lnSpc>
                  <a:spcPct val="120000"/>
                </a:lnSpc>
                <a:spcBef>
                  <a:spcPts val="0"/>
                </a:spcBef>
                <a:spcAft>
                  <a:spcPts val="0"/>
                </a:spcAft>
                <a:buClrTx/>
                <a:buSzTx/>
                <a:buFont typeface="Wingdings" panose="05000000000000000000" pitchFamily="2" charset="2"/>
              </a:pP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zh-CN" altLang="zh-CN" sz="2000" dirty="0">
                  <a:latin typeface="微软雅黑" panose="020B0503020204020204" charset="-122"/>
                  <a:ea typeface="微软雅黑" panose="020B0503020204020204" charset="-122"/>
                  <a:sym typeface="+mn-ea"/>
                </a:rPr>
                <a:t>根据车船税法律制度的规定，非机动驳船的计税依据是</a:t>
              </a:r>
              <a:r>
                <a:rPr lang="zh-CN" altLang="en-US" sz="2000" dirty="0">
                  <a:latin typeface="微软雅黑" panose="020B0503020204020204" charset="-122"/>
                  <a:ea typeface="微软雅黑" panose="020B0503020204020204" charset="-122"/>
                  <a:sym typeface="+mn-ea"/>
                </a:rPr>
                <a:t>（　）</a:t>
              </a:r>
              <a:r>
                <a:rPr lang="zh-CN" altLang="zh-CN" sz="2000" dirty="0">
                  <a:latin typeface="微软雅黑" panose="020B0503020204020204" charset="-122"/>
                  <a:ea typeface="微软雅黑" panose="020B0503020204020204" charset="-122"/>
                  <a:sym typeface="+mn-ea"/>
                </a:rPr>
                <a:t>。</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A.</a:t>
              </a:r>
              <a:r>
                <a:rPr lang="zh-CN" altLang="zh-CN" sz="2000" dirty="0">
                  <a:latin typeface="微软雅黑" panose="020B0503020204020204" charset="-122"/>
                  <a:ea typeface="微软雅黑" panose="020B0503020204020204" charset="-122"/>
                  <a:sym typeface="+mn-ea"/>
                </a:rPr>
                <a:t>净吨位数</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B.</a:t>
              </a:r>
              <a:r>
                <a:rPr lang="zh-CN" altLang="zh-CN" sz="2000" dirty="0">
                  <a:latin typeface="微软雅黑" panose="020B0503020204020204" charset="-122"/>
                  <a:ea typeface="微软雅黑" panose="020B0503020204020204" charset="-122"/>
                  <a:sym typeface="+mn-ea"/>
                </a:rPr>
                <a:t>艇身长度</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C.</a:t>
              </a:r>
              <a:r>
                <a:rPr lang="zh-CN" altLang="zh-CN" sz="2000" dirty="0">
                  <a:latin typeface="微软雅黑" panose="020B0503020204020204" charset="-122"/>
                  <a:ea typeface="微软雅黑" panose="020B0503020204020204" charset="-122"/>
                  <a:sym typeface="+mn-ea"/>
                </a:rPr>
                <a:t>辆数</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1" fontAlgn="base" latinLnBrk="0" hangingPunct="1">
                <a:lnSpc>
                  <a:spcPct val="120000"/>
                </a:lnSpc>
                <a:spcBef>
                  <a:spcPts val="0"/>
                </a:spcBef>
                <a:spcAft>
                  <a:spcPts val="0"/>
                </a:spcAft>
                <a:buClrTx/>
                <a:buSzTx/>
                <a:buFont typeface="Wingdings" panose="05000000000000000000" pitchFamily="2" charset="2"/>
                <a:buChar char="n"/>
              </a:pPr>
              <a:r>
                <a:rPr lang="en-US" altLang="zh-CN" sz="2000" dirty="0">
                  <a:latin typeface="微软雅黑" panose="020B0503020204020204" charset="-122"/>
                  <a:ea typeface="微软雅黑" panose="020B0503020204020204" charset="-122"/>
                  <a:sym typeface="+mn-ea"/>
                </a:rPr>
                <a:t>D.</a:t>
              </a:r>
              <a:r>
                <a:rPr lang="zh-CN" altLang="zh-CN" sz="2000" dirty="0">
                  <a:latin typeface="微软雅黑" panose="020B0503020204020204" charset="-122"/>
                  <a:ea typeface="微软雅黑" panose="020B0503020204020204" charset="-122"/>
                  <a:sym typeface="+mn-ea"/>
                </a:rPr>
                <a:t>整备质量吨位数</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873760" y="4221480"/>
            <a:ext cx="7746365" cy="12528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A</a:t>
            </a:r>
            <a:endParaRPr lang="en-US" sz="1800" dirty="0">
              <a:solidFill>
                <a:srgbClr val="FF0000"/>
              </a:solidFill>
              <a:latin typeface="微软雅黑" panose="020B0503020204020204" charset="-122"/>
              <a:ea typeface="微软雅黑" panose="020B050302020402020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mn-ea"/>
              </a:rPr>
              <a:t>【解析】</a:t>
            </a:r>
            <a:r>
              <a:rPr lang="zh-CN" altLang="zh-CN" sz="1800" dirty="0">
                <a:latin typeface="微软雅黑" panose="020B0503020204020204" charset="-122"/>
                <a:ea typeface="微软雅黑" panose="020B0503020204020204" charset="-122"/>
                <a:sym typeface="+mn-ea"/>
              </a:rPr>
              <a:t>机动船舶、非机动驳船、拖船，以净吨位数为计税依据。游艇以艇身长度为计税依据。</a:t>
            </a: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标题 1"/>
          <p:cNvSpPr>
            <a:spLocks noGrp="1"/>
          </p:cNvSpPr>
          <p:nvPr>
            <p:ph type="title"/>
          </p:nvPr>
        </p:nvSpPr>
        <p:spPr/>
        <p:txBody>
          <a:bodyPr anchor="ctr" anchorCtr="0"/>
          <a:p>
            <a:endParaRPr lang="zh-CN" altLang="en-US"/>
          </a:p>
        </p:txBody>
      </p:sp>
      <p:sp>
        <p:nvSpPr>
          <p:cNvPr id="65538" name="内容占位符 2"/>
          <p:cNvSpPr>
            <a:spLocks noGrp="1"/>
          </p:cNvSpPr>
          <p:nvPr>
            <p:ph idx="1"/>
          </p:nvPr>
        </p:nvSpPr>
        <p:spPr>
          <a:xfrm>
            <a:off x="339725" y="476885"/>
            <a:ext cx="8347075" cy="5607050"/>
          </a:xfrm>
        </p:spPr>
        <p:txBody>
          <a:bodyPr anchor="t" anchorCtr="0"/>
          <a:p>
            <a:r>
              <a:rPr lang="zh-CN" altLang="en-US" sz="2400" b="1">
                <a:latin typeface="微软雅黑" panose="020B0503020204020204" charset="-122"/>
                <a:ea typeface="微软雅黑" panose="020B0503020204020204" charset="-122"/>
                <a:cs typeface="微软雅黑" panose="020B0503020204020204" charset="-122"/>
              </a:rPr>
              <a:t>（二）应纳税额计算</a:t>
            </a:r>
            <a:endParaRPr lang="zh-CN" altLang="en-US" sz="2400" b="1">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车船税根据不同类型的车船及其适用的计税依据分别计算应纳税额。其计算方法有以下几种：</a:t>
            </a:r>
            <a:endParaRPr lang="zh-CN" altLang="en-US" sz="2000">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（1）乘用车、商用客车和摩托车</a:t>
            </a:r>
            <a:endParaRPr lang="zh-CN" altLang="en-US" sz="2000">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应纳税额=应纳税车辆×适用单位税额</a:t>
            </a:r>
            <a:endParaRPr lang="zh-CN" altLang="en-US" sz="2000">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（2）商用货车、专业作业车、轮式专用机械车</a:t>
            </a:r>
            <a:endParaRPr lang="zh-CN" altLang="en-US" sz="2000">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应纳税额=整备质量吨位×适用单位税额</a:t>
            </a:r>
            <a:endParaRPr lang="zh-CN" altLang="en-US" sz="2000">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（3）挂车</a:t>
            </a:r>
            <a:endParaRPr lang="zh-CN" altLang="en-US" sz="2000">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应纳税额=整备质量吨位×适用单位税额×50%</a:t>
            </a:r>
            <a:endParaRPr lang="zh-CN" altLang="en-US" sz="2000">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（4）机动船舶</a:t>
            </a:r>
            <a:endParaRPr lang="zh-CN" altLang="en-US" sz="2000">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应纳税额=净吨位×适用单位税额</a:t>
            </a:r>
            <a:endParaRPr lang="zh-CN" altLang="en-US" sz="2000">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（5）拖船、非机动驳船</a:t>
            </a:r>
            <a:endParaRPr lang="zh-CN" altLang="en-US" sz="2000">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应纳税额=净吨位×适用单位税额×50%</a:t>
            </a:r>
            <a:endParaRPr lang="zh-CN" altLang="en-US" sz="2000">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（6）游艇</a:t>
            </a:r>
            <a:endParaRPr lang="zh-CN" altLang="en-US" sz="2000">
              <a:latin typeface="微软雅黑" panose="020B0503020204020204" charset="-122"/>
              <a:ea typeface="微软雅黑" panose="020B0503020204020204" charset="-122"/>
              <a:cs typeface="微软雅黑" panose="020B0503020204020204" charset="-122"/>
            </a:endParaRPr>
          </a:p>
          <a:p>
            <a:r>
              <a:rPr lang="zh-CN" altLang="en-US" sz="2000">
                <a:latin typeface="微软雅黑" panose="020B0503020204020204" charset="-122"/>
                <a:ea typeface="微软雅黑" panose="020B0503020204020204" charset="-122"/>
                <a:cs typeface="微软雅黑" panose="020B0503020204020204" charset="-122"/>
              </a:rPr>
              <a:t>应纳税额=艇身长度×适用单位税额</a:t>
            </a:r>
            <a:endParaRPr lang="zh-CN" altLang="en-US" sz="200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标题 1"/>
          <p:cNvSpPr>
            <a:spLocks noGrp="1"/>
          </p:cNvSpPr>
          <p:nvPr>
            <p:ph type="title"/>
          </p:nvPr>
        </p:nvSpPr>
        <p:spPr/>
        <p:txBody>
          <a:bodyPr anchor="ctr" anchorCtr="0"/>
          <a:p>
            <a:endParaRPr lang="zh-CN" altLang="en-US"/>
          </a:p>
        </p:txBody>
      </p:sp>
      <p:sp>
        <p:nvSpPr>
          <p:cNvPr id="66562" name="内容占位符 2"/>
          <p:cNvSpPr>
            <a:spLocks noGrp="1"/>
          </p:cNvSpPr>
          <p:nvPr>
            <p:ph idx="1"/>
          </p:nvPr>
        </p:nvSpPr>
        <p:spPr>
          <a:xfrm>
            <a:off x="457200" y="765175"/>
            <a:ext cx="8229600" cy="5410200"/>
          </a:xfrm>
        </p:spPr>
        <p:txBody>
          <a:bodyPr anchor="t" anchorCtr="0"/>
          <a:p>
            <a:pPr>
              <a:lnSpc>
                <a:spcPct val="120000"/>
              </a:lnSpc>
              <a:spcBef>
                <a:spcPts val="20"/>
              </a:spcBef>
              <a:spcAft>
                <a:spcPts val="0"/>
              </a:spcAft>
            </a:pPr>
            <a:r>
              <a:rPr lang="zh-CN" altLang="en-US" sz="2000" b="1">
                <a:solidFill>
                  <a:srgbClr val="FF0000"/>
                </a:solidFill>
                <a:latin typeface="微软雅黑" panose="020B0503020204020204" charset="-122"/>
                <a:ea typeface="微软雅黑" panose="020B0503020204020204" charset="-122"/>
                <a:cs typeface="微软雅黑" panose="020B0503020204020204" charset="-122"/>
              </a:rPr>
              <a:t>【工作实例7-2】</a:t>
            </a:r>
            <a:r>
              <a:rPr lang="zh-CN" altLang="en-US" sz="2000">
                <a:latin typeface="微软雅黑" panose="020B0503020204020204" charset="-122"/>
                <a:ea typeface="微软雅黑" panose="020B0503020204020204" charset="-122"/>
                <a:cs typeface="微软雅黑" panose="020B0503020204020204" charset="-122"/>
              </a:rPr>
              <a:t>某公司有商用客车2辆,1.8L小汽车2辆，2.4L小汽车1辆，单位税额分别为1000元，400元，700元；商用货车2辆，车辆整备质量分别为9.2吨和17.8吨，单位税额分别为30元，60元。</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求：计算该公司20</a:t>
            </a:r>
            <a:r>
              <a:rPr lang="en-US" altLang="zh-CN" sz="2000">
                <a:latin typeface="微软雅黑" panose="020B0503020204020204" charset="-122"/>
                <a:ea typeface="微软雅黑" panose="020B0503020204020204" charset="-122"/>
                <a:cs typeface="微软雅黑" panose="020B0503020204020204" charset="-122"/>
              </a:rPr>
              <a:t>21</a:t>
            </a:r>
            <a:r>
              <a:rPr lang="zh-CN" altLang="en-US" sz="2000">
                <a:latin typeface="微软雅黑" panose="020B0503020204020204" charset="-122"/>
                <a:ea typeface="微软雅黑" panose="020B0503020204020204" charset="-122"/>
                <a:cs typeface="微软雅黑" panose="020B0503020204020204" charset="-122"/>
              </a:rPr>
              <a:t>年应缴纳的车船税。</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b="1">
                <a:solidFill>
                  <a:srgbClr val="FF0000"/>
                </a:solidFill>
                <a:latin typeface="微软雅黑" panose="020B0503020204020204" charset="-122"/>
                <a:ea typeface="微软雅黑" panose="020B0503020204020204" charset="-122"/>
                <a:cs typeface="微软雅黑" panose="020B0503020204020204" charset="-122"/>
              </a:rPr>
              <a:t>【解析】</a:t>
            </a:r>
            <a:r>
              <a:rPr lang="zh-CN" altLang="en-US" sz="2000">
                <a:latin typeface="微软雅黑" panose="020B0503020204020204" charset="-122"/>
                <a:ea typeface="微软雅黑" panose="020B0503020204020204" charset="-122"/>
                <a:cs typeface="微软雅黑" panose="020B0503020204020204" charset="-122"/>
              </a:rPr>
              <a:t>该公司的车辆有不同种类型，适应税额也不相同，根据商用客车、乘用车和商用货车的应纳税的的计算方法，需要分别计算汇总得到，则。</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商用客车、乘用车的应纳税额=2×1000+2×400+1×700=3500（元）</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商用货车的应纳税额=9.5×30+18×60=1365（元）</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    因此，该公司201</a:t>
            </a:r>
            <a:r>
              <a:rPr lang="en-US" altLang="zh-CN" sz="2000">
                <a:latin typeface="微软雅黑" panose="020B0503020204020204" charset="-122"/>
                <a:ea typeface="微软雅黑" panose="020B0503020204020204" charset="-122"/>
                <a:cs typeface="微软雅黑" panose="020B0503020204020204" charset="-122"/>
              </a:rPr>
              <a:t>9</a:t>
            </a:r>
            <a:r>
              <a:rPr lang="zh-CN" altLang="en-US" sz="2000">
                <a:latin typeface="微软雅黑" panose="020B0503020204020204" charset="-122"/>
                <a:ea typeface="微软雅黑" panose="020B0503020204020204" charset="-122"/>
                <a:cs typeface="微软雅黑" panose="020B0503020204020204" charset="-122"/>
              </a:rPr>
              <a:t>年应缴纳的车船税为3500+1365=4865（元）</a:t>
            </a:r>
            <a:endParaRPr lang="zh-CN" altLang="en-US" sz="200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文本占位符 46082"/>
          <p:cNvSpPr>
            <a:spLocks noGrp="1" noRot="1"/>
          </p:cNvSpPr>
          <p:nvPr>
            <p:ph idx="1"/>
          </p:nvPr>
        </p:nvSpPr>
        <p:spPr>
          <a:xfrm>
            <a:off x="468313" y="1485265"/>
            <a:ext cx="8142287" cy="4924425"/>
          </a:xfrm>
        </p:spPr>
        <p:txBody>
          <a:bodyPr anchor="t" anchorCtr="0"/>
          <a:p>
            <a:pPr>
              <a:lnSpc>
                <a:spcPct val="120000"/>
              </a:lnSpc>
              <a:spcBef>
                <a:spcPts val="25"/>
              </a:spcBef>
              <a:spcAft>
                <a:spcPts val="0"/>
              </a:spcAft>
            </a:pPr>
            <a:r>
              <a:rPr lang="zh-CN" altLang="en-US" sz="2000" b="1" dirty="0">
                <a:latin typeface="微软雅黑" panose="020B0503020204020204" charset="-122"/>
                <a:ea typeface="微软雅黑" panose="020B0503020204020204" charset="-122"/>
                <a:cs typeface="微软雅黑" panose="020B0503020204020204" charset="-122"/>
              </a:rPr>
              <a:t>（一）车船税的纳税义务发生时间</a:t>
            </a:r>
            <a:endParaRPr lang="zh-CN" altLang="en-US" sz="2000" b="1" dirty="0">
              <a:latin typeface="微软雅黑" panose="020B0503020204020204" charset="-122"/>
              <a:ea typeface="微软雅黑" panose="020B0503020204020204" charset="-122"/>
              <a:cs typeface="微软雅黑" panose="020B0503020204020204" charset="-122"/>
            </a:endParaRPr>
          </a:p>
          <a:p>
            <a:pPr>
              <a:lnSpc>
                <a:spcPct val="120000"/>
              </a:lnSpc>
              <a:spcBef>
                <a:spcPts val="25"/>
              </a:spcBef>
              <a:spcAft>
                <a:spcPts val="0"/>
              </a:spcAft>
            </a:pPr>
            <a:r>
              <a:rPr lang="zh-CN" altLang="en-US" sz="2000" b="1" dirty="0">
                <a:latin typeface="微软雅黑" panose="020B0503020204020204" charset="-122"/>
                <a:ea typeface="微软雅黑" panose="020B0503020204020204" charset="-122"/>
                <a:cs typeface="微软雅黑" panose="020B0503020204020204" charset="-122"/>
              </a:rPr>
              <a:t>    </a:t>
            </a:r>
            <a:r>
              <a:rPr lang="en-US" altLang="zh-CN" sz="2000" b="1" dirty="0">
                <a:latin typeface="微软雅黑" panose="020B0503020204020204" charset="-122"/>
                <a:ea typeface="微软雅黑" panose="020B0503020204020204" charset="-122"/>
                <a:cs typeface="微软雅黑" panose="020B0503020204020204" charset="-122"/>
              </a:rPr>
              <a:t>  </a:t>
            </a:r>
            <a:r>
              <a:rPr lang="zh-CN" altLang="en-US" sz="2000" dirty="0">
                <a:latin typeface="微软雅黑" panose="020B0503020204020204" charset="-122"/>
                <a:ea typeface="微软雅黑" panose="020B0503020204020204" charset="-122"/>
                <a:cs typeface="微软雅黑" panose="020B0503020204020204" charset="-122"/>
              </a:rPr>
              <a:t>车船税的纳税义务发生时间为取得车船所有权或者管理权的当月，即车船管理部门核发的车船登记证书或者行驶证书所记载日期的当月。</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20000"/>
              </a:lnSpc>
              <a:spcBef>
                <a:spcPts val="25"/>
              </a:spcBef>
              <a:spcAft>
                <a:spcPts val="0"/>
              </a:spcAft>
            </a:pPr>
            <a:r>
              <a:rPr lang="zh-CN" altLang="en-US" sz="2000" dirty="0">
                <a:latin typeface="微软雅黑" panose="020B0503020204020204" charset="-122"/>
                <a:ea typeface="微软雅黑" panose="020B0503020204020204" charset="-122"/>
                <a:cs typeface="微软雅黑" panose="020B0503020204020204" charset="-122"/>
              </a:rPr>
              <a:t>       纳税人未按照规定到车船管理部门办理应税车船登记手续的，以车船购置发票所载开具时间的当月作为车船税的纳税义务发生时间。对未办理车船登记手续且无法提供车船购置发票的，由主管地方税务机关核定纳税义务发生时间。</a:t>
            </a:r>
            <a:endParaRPr lang="zh-CN" altLang="en-US" sz="2000" dirty="0">
              <a:latin typeface="微软雅黑" panose="020B0503020204020204" charset="-122"/>
              <a:ea typeface="微软雅黑" panose="020B0503020204020204" charset="-122"/>
              <a:cs typeface="微软雅黑" panose="020B0503020204020204" charset="-122"/>
            </a:endParaRPr>
          </a:p>
        </p:txBody>
      </p:sp>
      <p:sp>
        <p:nvSpPr>
          <p:cNvPr id="67586" name="标题 1"/>
          <p:cNvSpPr>
            <a:spLocks noGrp="1"/>
          </p:cNvSpPr>
          <p:nvPr>
            <p:ph type="title"/>
          </p:nvPr>
        </p:nvSpPr>
        <p:spPr/>
        <p:txBody>
          <a:bodyPr anchor="ctr" anchorCtr="0"/>
          <a:p>
            <a:r>
              <a:rPr lang="zh-CN" altLang="en-US" sz="2800" b="1" dirty="0">
                <a:latin typeface="微软雅黑" panose="020B0503020204020204" charset="-122"/>
                <a:ea typeface="微软雅黑" panose="020B0503020204020204" charset="-122"/>
              </a:rPr>
              <a:t>三、车船税纳税申报</a:t>
            </a:r>
            <a:br>
              <a:rPr lang="zh-CN" altLang="en-US" sz="3600" b="1"/>
            </a:br>
            <a:endParaRPr lang="zh-CN" altLang="en-US" sz="3600"/>
          </a:p>
        </p:txBody>
      </p:sp>
    </p:spTree>
  </p:cSld>
  <p:clrMapOvr>
    <a:masterClrMapping/>
  </p:clrMapOvr>
  <p:transition>
    <p:cover dir="ld"/>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标题 10241"/>
          <p:cNvSpPr>
            <a:spLocks noGrp="1" noRot="1"/>
          </p:cNvSpPr>
          <p:nvPr>
            <p:ph type="title"/>
          </p:nvPr>
        </p:nvSpPr>
        <p:spPr>
          <a:xfrm>
            <a:off x="323850" y="333375"/>
            <a:ext cx="7772400" cy="765175"/>
          </a:xfrm>
        </p:spPr>
        <p:txBody>
          <a:bodyPr anchor="ctr" anchorCtr="0"/>
          <a:p>
            <a:endParaRPr lang="zh-CN" altLang="en-US" sz="3200" b="1"/>
          </a:p>
        </p:txBody>
      </p:sp>
      <p:sp>
        <p:nvSpPr>
          <p:cNvPr id="68610" name="文本占位符 10242"/>
          <p:cNvSpPr>
            <a:spLocks noGrp="1" noRot="1"/>
          </p:cNvSpPr>
          <p:nvPr>
            <p:ph idx="1"/>
          </p:nvPr>
        </p:nvSpPr>
        <p:spPr>
          <a:xfrm>
            <a:off x="504825" y="820738"/>
            <a:ext cx="8135938" cy="4968875"/>
          </a:xfrm>
        </p:spPr>
        <p:txBody>
          <a:bodyPr anchor="t" anchorCtr="0"/>
          <a:p>
            <a:pPr>
              <a:lnSpc>
                <a:spcPct val="120000"/>
              </a:lnSpc>
              <a:spcBef>
                <a:spcPts val="25"/>
              </a:spcBef>
            </a:pPr>
            <a:r>
              <a:rPr lang="zh-CN" altLang="en-US" sz="2400" b="1" dirty="0">
                <a:latin typeface="微软雅黑" panose="020B0503020204020204" charset="-122"/>
                <a:ea typeface="微软雅黑" panose="020B0503020204020204" charset="-122"/>
                <a:cs typeface="微软雅黑" panose="020B0503020204020204" charset="-122"/>
              </a:rPr>
              <a:t>（二）纳税期限</a:t>
            </a:r>
            <a:endParaRPr lang="zh-CN" altLang="en-US" sz="2400" b="1" dirty="0">
              <a:latin typeface="微软雅黑" panose="020B0503020204020204" charset="-122"/>
              <a:ea typeface="微软雅黑" panose="020B0503020204020204" charset="-122"/>
              <a:cs typeface="微软雅黑" panose="020B0503020204020204" charset="-122"/>
            </a:endParaRPr>
          </a:p>
          <a:p>
            <a:pPr>
              <a:lnSpc>
                <a:spcPct val="120000"/>
              </a:lnSpc>
              <a:spcBef>
                <a:spcPts val="25"/>
              </a:spcBef>
            </a:pPr>
            <a:r>
              <a:rPr lang="zh-CN" altLang="en-US" sz="2400" dirty="0">
                <a:latin typeface="微软雅黑" panose="020B0503020204020204" charset="-122"/>
                <a:ea typeface="微软雅黑" panose="020B0503020204020204" charset="-122"/>
                <a:cs typeface="微软雅黑" panose="020B0503020204020204" charset="-122"/>
              </a:rPr>
              <a:t>     </a:t>
            </a:r>
            <a:r>
              <a:rPr lang="en-US" altLang="zh-CN" sz="2400" dirty="0">
                <a:latin typeface="微软雅黑" panose="020B0503020204020204" charset="-122"/>
                <a:ea typeface="微软雅黑" panose="020B0503020204020204" charset="-122"/>
                <a:cs typeface="微软雅黑" panose="020B0503020204020204" charset="-122"/>
              </a:rPr>
              <a:t> </a:t>
            </a:r>
            <a:r>
              <a:rPr lang="zh-CN" altLang="en-US" sz="2400" dirty="0">
                <a:latin typeface="微软雅黑" panose="020B0503020204020204" charset="-122"/>
                <a:ea typeface="微软雅黑" panose="020B0503020204020204" charset="-122"/>
                <a:cs typeface="微软雅黑" panose="020B0503020204020204" charset="-122"/>
              </a:rPr>
              <a:t>车船税按年申报，分月计算，一次性缴纳。纳税年度为公历1月1日至12月31日。具体申报纳税期限由省、自治区、直辖市人民政府确定。</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spcBef>
                <a:spcPts val="25"/>
              </a:spcBef>
            </a:pPr>
            <a:r>
              <a:rPr lang="zh-CN" altLang="en-US" sz="2400" dirty="0">
                <a:latin typeface="微软雅黑" panose="020B0503020204020204" charset="-122"/>
                <a:ea typeface="微软雅黑" panose="020B0503020204020204" charset="-122"/>
                <a:cs typeface="微软雅黑" panose="020B0503020204020204" charset="-122"/>
              </a:rPr>
              <a:t>       购置的新车船，购置当年的应纳税额自纳税义务发生的当月起按月计算。计算公式为：</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spcBef>
                <a:spcPts val="25"/>
              </a:spcBef>
            </a:pPr>
            <a:r>
              <a:rPr lang="zh-CN" altLang="en-US" sz="2400" dirty="0">
                <a:latin typeface="微软雅黑" panose="020B0503020204020204" charset="-122"/>
                <a:ea typeface="微软雅黑" panose="020B0503020204020204" charset="-122"/>
                <a:cs typeface="微软雅黑" panose="020B0503020204020204" charset="-122"/>
              </a:rPr>
              <a:t>应纳税额</a:t>
            </a:r>
            <a:r>
              <a:rPr lang="en-US" altLang="zh-CN" sz="2400" dirty="0">
                <a:latin typeface="微软雅黑" panose="020B0503020204020204" charset="-122"/>
                <a:ea typeface="微软雅黑" panose="020B0503020204020204" charset="-122"/>
                <a:cs typeface="微软雅黑" panose="020B0503020204020204" charset="-122"/>
              </a:rPr>
              <a:t>=</a:t>
            </a:r>
            <a:r>
              <a:rPr lang="zh-CN" altLang="en-US" sz="2400" dirty="0">
                <a:latin typeface="微软雅黑" panose="020B0503020204020204" charset="-122"/>
                <a:ea typeface="微软雅黑" panose="020B0503020204020204" charset="-122"/>
                <a:cs typeface="微软雅黑" panose="020B0503020204020204" charset="-122"/>
              </a:rPr>
              <a:t>（年应纳税额</a:t>
            </a:r>
            <a:r>
              <a:rPr lang="en-US" altLang="zh-CN" sz="2400" dirty="0">
                <a:latin typeface="微软雅黑" panose="020B0503020204020204" charset="-122"/>
                <a:ea typeface="微软雅黑" panose="020B0503020204020204" charset="-122"/>
                <a:cs typeface="微软雅黑" panose="020B0503020204020204" charset="-122"/>
              </a:rPr>
              <a:t>/12</a:t>
            </a:r>
            <a:r>
              <a:rPr lang="zh-CN" altLang="en-US" sz="2400" dirty="0">
                <a:latin typeface="微软雅黑" panose="020B0503020204020204" charset="-122"/>
                <a:ea typeface="微软雅黑" panose="020B0503020204020204" charset="-122"/>
                <a:cs typeface="微软雅黑" panose="020B0503020204020204" charset="-122"/>
              </a:rPr>
              <a:t>）</a:t>
            </a:r>
            <a:r>
              <a:rPr lang="en-US" altLang="zh-CN" sz="2400" dirty="0">
                <a:latin typeface="微软雅黑" panose="020B0503020204020204" charset="-122"/>
                <a:ea typeface="微软雅黑" panose="020B0503020204020204" charset="-122"/>
                <a:cs typeface="微软雅黑" panose="020B0503020204020204" charset="-122"/>
              </a:rPr>
              <a:t>*</a:t>
            </a:r>
            <a:r>
              <a:rPr lang="zh-CN" altLang="en-US" sz="2400" dirty="0">
                <a:latin typeface="微软雅黑" panose="020B0503020204020204" charset="-122"/>
                <a:ea typeface="微软雅黑" panose="020B0503020204020204" charset="-122"/>
                <a:cs typeface="微软雅黑" panose="020B0503020204020204" charset="-122"/>
              </a:rPr>
              <a:t>应纳税月份数 </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spcBef>
                <a:spcPts val="25"/>
              </a:spcBef>
            </a:pPr>
            <a:r>
              <a:rPr lang="zh-CN" altLang="en-US" sz="2400" dirty="0">
                <a:latin typeface="微软雅黑" panose="020B0503020204020204" charset="-122"/>
                <a:ea typeface="微软雅黑" panose="020B0503020204020204" charset="-122"/>
                <a:cs typeface="微软雅黑" panose="020B0503020204020204" charset="-122"/>
              </a:rPr>
              <a:t>       由扣缴义务人代收代缴机动车车船税的，纳税人应当在购买机动车交通事故责任强制保险的同时缴纳车船税。</a:t>
            </a:r>
            <a:br>
              <a:rPr lang="zh-CN" altLang="en-US" sz="2400" dirty="0">
                <a:latin typeface="微软雅黑" panose="020B0503020204020204" charset="-122"/>
                <a:ea typeface="微软雅黑" panose="020B0503020204020204" charset="-122"/>
                <a:cs typeface="微软雅黑" panose="020B0503020204020204" charset="-122"/>
              </a:rPr>
            </a:br>
            <a:r>
              <a:rPr lang="zh-CN" altLang="en-US" sz="2800" b="1" dirty="0"/>
              <a:t>　</a:t>
            </a:r>
            <a:r>
              <a:rPr lang="zh-CN" altLang="en-US" sz="2800" dirty="0"/>
              <a:t>　</a:t>
            </a:r>
            <a:endParaRPr lang="zh-CN" altLang="en-US" sz="2800"/>
          </a:p>
        </p:txBody>
      </p:sp>
    </p:spTree>
  </p:cSld>
  <p:clrMapOvr>
    <a:masterClrMapping/>
  </p:clrMapOvr>
  <p:transition>
    <p:cover dir="ld"/>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文本占位符 41986"/>
          <p:cNvSpPr>
            <a:spLocks noGrp="1" noRot="1"/>
          </p:cNvSpPr>
          <p:nvPr>
            <p:ph idx="1"/>
          </p:nvPr>
        </p:nvSpPr>
        <p:spPr>
          <a:xfrm>
            <a:off x="374650" y="519113"/>
            <a:ext cx="8077200" cy="5256212"/>
          </a:xfrm>
        </p:spPr>
        <p:txBody>
          <a:bodyPr anchor="t" anchorCtr="0"/>
          <a:p>
            <a:pPr>
              <a:lnSpc>
                <a:spcPct val="120000"/>
              </a:lnSpc>
              <a:spcBef>
                <a:spcPts val="25"/>
              </a:spcBef>
            </a:pPr>
            <a:r>
              <a:rPr lang="zh-CN" altLang="en-US" sz="2400" b="1" dirty="0">
                <a:latin typeface="微软雅黑" panose="020B0503020204020204" charset="-122"/>
                <a:ea typeface="微软雅黑" panose="020B0503020204020204" charset="-122"/>
                <a:cs typeface="微软雅黑" panose="020B0503020204020204" charset="-122"/>
              </a:rPr>
              <a:t>（三）征收机关和纳税地点</a:t>
            </a:r>
            <a:endParaRPr lang="zh-CN" altLang="en-US" sz="2400" b="1" dirty="0">
              <a:latin typeface="微软雅黑" panose="020B0503020204020204" charset="-122"/>
              <a:ea typeface="微软雅黑" panose="020B0503020204020204" charset="-122"/>
              <a:cs typeface="微软雅黑" panose="020B0503020204020204" charset="-122"/>
            </a:endParaRPr>
          </a:p>
          <a:p>
            <a:pPr>
              <a:lnSpc>
                <a:spcPct val="120000"/>
              </a:lnSpc>
              <a:spcBef>
                <a:spcPts val="25"/>
              </a:spcBef>
            </a:pPr>
            <a:r>
              <a:rPr lang="zh-CN" altLang="en-US" sz="2400" dirty="0">
                <a:latin typeface="微软雅黑" panose="020B0503020204020204" charset="-122"/>
                <a:ea typeface="微软雅黑" panose="020B0503020204020204" charset="-122"/>
                <a:cs typeface="微软雅黑" panose="020B0503020204020204" charset="-122"/>
              </a:rPr>
              <a:t>　 </a:t>
            </a:r>
            <a:r>
              <a:rPr lang="en-US" altLang="zh-CN" sz="2400" dirty="0">
                <a:latin typeface="微软雅黑" panose="020B0503020204020204" charset="-122"/>
                <a:ea typeface="微软雅黑" panose="020B0503020204020204" charset="-122"/>
                <a:cs typeface="微软雅黑" panose="020B0503020204020204" charset="-122"/>
              </a:rPr>
              <a:t> </a:t>
            </a:r>
            <a:r>
              <a:rPr lang="zh-CN" altLang="en-US" sz="2400" dirty="0">
                <a:latin typeface="微软雅黑" panose="020B0503020204020204" charset="-122"/>
                <a:ea typeface="微软雅黑" panose="020B0503020204020204" charset="-122"/>
                <a:cs typeface="微软雅黑" panose="020B0503020204020204" charset="-122"/>
              </a:rPr>
              <a:t>车船税由地方税务机关负责征收。</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spcBef>
                <a:spcPts val="25"/>
              </a:spcBef>
            </a:pPr>
            <a:r>
              <a:rPr lang="zh-CN" altLang="en-US" sz="2400" dirty="0">
                <a:latin typeface="微软雅黑" panose="020B0503020204020204" charset="-122"/>
                <a:ea typeface="微软雅黑" panose="020B0503020204020204" charset="-122"/>
                <a:cs typeface="微软雅黑" panose="020B0503020204020204" charset="-122"/>
              </a:rPr>
              <a:t>     由省级人民政府确定纳税地点。跨省、自治区、直辖市使用的车船，则应在车船</a:t>
            </a:r>
            <a:r>
              <a:rPr lang="zh-CN" altLang="en-US" sz="2400" dirty="0">
                <a:solidFill>
                  <a:srgbClr val="FF0000"/>
                </a:solidFill>
                <a:latin typeface="微软雅黑" panose="020B0503020204020204" charset="-122"/>
                <a:ea typeface="微软雅黑" panose="020B0503020204020204" charset="-122"/>
                <a:cs typeface="微软雅黑" panose="020B0503020204020204" charset="-122"/>
              </a:rPr>
              <a:t>登记地</a:t>
            </a:r>
            <a:r>
              <a:rPr lang="zh-CN" altLang="en-US" sz="2400" dirty="0">
                <a:latin typeface="微软雅黑" panose="020B0503020204020204" charset="-122"/>
                <a:ea typeface="微软雅黑" panose="020B0503020204020204" charset="-122"/>
                <a:cs typeface="微软雅黑" panose="020B0503020204020204" charset="-122"/>
              </a:rPr>
              <a:t>缴纳。为了方便纳税人，严格车船税的征收管理，对于除拖拉机、军队武警专用车辆、警用车辆、外交车辆、省级政府规定免税的公交车辆以外的机动车，纳税人如果没有缴税，应当在购买机动车交通事故责任强制保险时按照当地的车船税税额标准计算缴纳车船税。</a:t>
            </a:r>
            <a:endParaRPr lang="zh-CN" altLang="en-US" sz="2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cover dir="l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95605" y="414020"/>
            <a:ext cx="3392170" cy="521970"/>
          </a:xfrm>
          <a:prstGeom prst="rect">
            <a:avLst/>
          </a:prstGeom>
          <a:noFill/>
        </p:spPr>
        <p:txBody>
          <a:bodyPr wrap="square" rtlCol="0">
            <a:spAutoFit/>
          </a:bodyPr>
          <a:p>
            <a:r>
              <a:rPr lang="zh-CN" altLang="en-US" sz="2800" b="1">
                <a:solidFill>
                  <a:srgbClr val="FF0000"/>
                </a:solidFill>
                <a:latin typeface="微软雅黑" panose="020B0503020204020204" charset="-122"/>
                <a:ea typeface="微软雅黑" panose="020B0503020204020204" charset="-122"/>
              </a:rPr>
              <a:t>【项目引例】</a:t>
            </a:r>
            <a:endParaRPr lang="zh-CN" altLang="en-US" sz="2800" b="1">
              <a:solidFill>
                <a:srgbClr val="FF0000"/>
              </a:solidFill>
              <a:latin typeface="微软雅黑" panose="020B0503020204020204" charset="-122"/>
              <a:ea typeface="微软雅黑" panose="020B0503020204020204" charset="-122"/>
            </a:endParaRPr>
          </a:p>
        </p:txBody>
      </p:sp>
      <p:sp>
        <p:nvSpPr>
          <p:cNvPr id="3" name="文本框 2"/>
          <p:cNvSpPr txBox="1"/>
          <p:nvPr/>
        </p:nvSpPr>
        <p:spPr>
          <a:xfrm>
            <a:off x="1503680" y="1125220"/>
            <a:ext cx="6542405" cy="1076325"/>
          </a:xfrm>
          <a:prstGeom prst="rect">
            <a:avLst/>
          </a:prstGeom>
          <a:noFill/>
        </p:spPr>
        <p:txBody>
          <a:bodyPr wrap="square" rtlCol="0">
            <a:spAutoFit/>
          </a:bodyPr>
          <a:p>
            <a:pPr algn="ctr"/>
            <a:r>
              <a:rPr lang="zh-CN" altLang="en-US" sz="3200">
                <a:solidFill>
                  <a:schemeClr val="bg2">
                    <a:lumMod val="60000"/>
                    <a:lumOff val="40000"/>
                  </a:schemeClr>
                </a:solidFill>
                <a:latin typeface="微软雅黑" panose="020B0503020204020204" charset="-122"/>
                <a:ea typeface="微软雅黑" panose="020B0503020204020204" charset="-122"/>
                <a:cs typeface="微软雅黑" panose="020B0503020204020204" charset="-122"/>
                <a:sym typeface="+mn-ea"/>
              </a:rPr>
              <a:t>任务一  房产税</a:t>
            </a:r>
            <a:endParaRPr lang="zh-CN" altLang="en-US" sz="3200">
              <a:solidFill>
                <a:schemeClr val="bg2">
                  <a:lumMod val="60000"/>
                  <a:lumOff val="40000"/>
                </a:schemeClr>
              </a:solidFill>
              <a:latin typeface="微软雅黑" panose="020B0503020204020204" charset="-122"/>
              <a:ea typeface="微软雅黑" panose="020B0503020204020204" charset="-122"/>
              <a:cs typeface="微软雅黑" panose="020B0503020204020204" charset="-122"/>
            </a:endParaRPr>
          </a:p>
          <a:p>
            <a:pPr algn="ctr"/>
            <a:endParaRPr lang="zh-CN" altLang="en-US" sz="3200" dirty="0">
              <a:solidFill>
                <a:schemeClr val="tx2"/>
              </a:solidFill>
              <a:latin typeface="微软雅黑" panose="020B0503020204020204" charset="-122"/>
              <a:ea typeface="微软雅黑" panose="020B0503020204020204" charset="-122"/>
              <a:cs typeface="微软雅黑" panose="020B0503020204020204" charset="-122"/>
            </a:endParaRPr>
          </a:p>
        </p:txBody>
      </p:sp>
      <p:grpSp>
        <p:nvGrpSpPr>
          <p:cNvPr id="4" name="组合 3" descr="7b0a202020202274657874626f78223a2022220a7d0a"/>
          <p:cNvGrpSpPr/>
          <p:nvPr/>
        </p:nvGrpSpPr>
        <p:grpSpPr>
          <a:xfrm>
            <a:off x="1478915" y="2014855"/>
            <a:ext cx="6045835" cy="296989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278" y="4215"/>
              <a:ext cx="6686" cy="1802"/>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lnSpc>
                  <a:spcPct val="130000"/>
                </a:lnSpc>
                <a:spcBef>
                  <a:spcPts val="0"/>
                </a:spcBef>
                <a:spcAft>
                  <a:spcPts val="0"/>
                </a:spcAft>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zh-CN" altLang="en-US" sz="2400" dirty="0">
                  <a:sym typeface="+mn-ea"/>
                </a:rPr>
                <a:t>房产税是以</a:t>
              </a:r>
              <a:r>
                <a:rPr lang="zh-CN" altLang="en-US" sz="2400" dirty="0">
                  <a:solidFill>
                    <a:srgbClr val="FF0066"/>
                  </a:solidFill>
                  <a:sym typeface="+mn-ea"/>
                </a:rPr>
                <a:t>房屋</a:t>
              </a:r>
              <a:r>
                <a:rPr lang="zh-CN" altLang="en-US" sz="2400" dirty="0">
                  <a:sym typeface="+mn-ea"/>
                </a:rPr>
                <a:t>为征税对象，按照房屋的</a:t>
              </a:r>
              <a:r>
                <a:rPr lang="zh-CN" altLang="en-US" sz="2400" dirty="0">
                  <a:solidFill>
                    <a:srgbClr val="FF0066"/>
                  </a:solidFill>
                  <a:sym typeface="+mn-ea"/>
                </a:rPr>
                <a:t>计税余值</a:t>
              </a:r>
              <a:r>
                <a:rPr lang="zh-CN" altLang="en-US" sz="2400" dirty="0">
                  <a:sym typeface="+mn-ea"/>
                </a:rPr>
                <a:t>或</a:t>
              </a:r>
              <a:r>
                <a:rPr lang="zh-CN" altLang="en-US" sz="2400" dirty="0">
                  <a:solidFill>
                    <a:srgbClr val="FF0066"/>
                  </a:solidFill>
                  <a:sym typeface="+mn-ea"/>
                </a:rPr>
                <a:t>租金收入</a:t>
              </a:r>
              <a:r>
                <a:rPr lang="zh-CN" altLang="en-US" sz="2400" dirty="0">
                  <a:sym typeface="+mn-ea"/>
                </a:rPr>
                <a:t>，向产权所有人征收的一种财产税。</a:t>
              </a:r>
              <a:endParaRPr lang="zh-CN" altLang="en-US" sz="2400" b="1"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transition>
    <p:blinds dir="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标题 1"/>
          <p:cNvSpPr>
            <a:spLocks noGrp="1"/>
          </p:cNvSpPr>
          <p:nvPr>
            <p:ph type="title"/>
          </p:nvPr>
        </p:nvSpPr>
        <p:spPr/>
        <p:txBody>
          <a:bodyPr anchor="ctr" anchorCtr="0"/>
          <a:p>
            <a:endParaRPr lang="zh-CN" altLang="en-US"/>
          </a:p>
        </p:txBody>
      </p:sp>
      <p:sp>
        <p:nvSpPr>
          <p:cNvPr id="71682" name="内容占位符 2"/>
          <p:cNvSpPr>
            <a:spLocks noGrp="1"/>
          </p:cNvSpPr>
          <p:nvPr>
            <p:ph idx="1"/>
          </p:nvPr>
        </p:nvSpPr>
        <p:spPr>
          <a:xfrm>
            <a:off x="457200" y="612775"/>
            <a:ext cx="8426450" cy="6294438"/>
          </a:xfrm>
        </p:spPr>
        <p:txBody>
          <a:bodyPr anchor="t" anchorCtr="0"/>
          <a:p>
            <a:pPr>
              <a:lnSpc>
                <a:spcPct val="120000"/>
              </a:lnSpc>
              <a:spcBef>
                <a:spcPts val="20"/>
              </a:spcBef>
              <a:spcAft>
                <a:spcPts val="0"/>
              </a:spcAft>
            </a:pPr>
            <a:r>
              <a:rPr lang="zh-CN" altLang="en-US" sz="2400" b="1">
                <a:latin typeface="微软雅黑" panose="020B0503020204020204" charset="-122"/>
                <a:ea typeface="微软雅黑" panose="020B0503020204020204" charset="-122"/>
                <a:cs typeface="微软雅黑" panose="020B0503020204020204" charset="-122"/>
              </a:rPr>
              <a:t>（四）纳税申报</a:t>
            </a:r>
            <a:endParaRPr lang="zh-CN" altLang="en-US" sz="2400" b="1">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1）从事机动车交通事故责任强制保险业务的保险机构为机动车车船税的扣缴义务人，应当依法代收代缴车船税。对于依法不需要购买机动车交通事故责任强制保险的车辆，纳税人应当自行向主管税务机关申报缴纳车船税。</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（2）由扣缴义务人代收代缴机动车车船税的，纳税人应当在购买机动车交通事故责任强制保险的同时缴纳车船税。</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3）扣缴义务人应及时解缴代收代缴的税款，并向地方税务机关申报。解缴税款的具体期限由各省、自治区、直辖市人民政府确定。地方税务机关应当按照规定及时支付扣缴义务人代收代缴车船税的手续费。手续费标准由国务院财政、税务主管部门制定。</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20"/>
              </a:spcBef>
              <a:spcAft>
                <a:spcPts val="0"/>
              </a:spcAft>
            </a:pPr>
            <a:r>
              <a:rPr lang="zh-CN" altLang="en-US" sz="2000">
                <a:latin typeface="微软雅黑" panose="020B0503020204020204" charset="-122"/>
                <a:ea typeface="微软雅黑" panose="020B0503020204020204" charset="-122"/>
                <a:cs typeface="微软雅黑" panose="020B0503020204020204" charset="-122"/>
              </a:rPr>
              <a:t>（4）纳税人应当按照规定及时办理纳税申报，并如实填写“</a:t>
            </a:r>
            <a:r>
              <a:rPr lang="zh-CN" altLang="en-US" sz="2000">
                <a:latin typeface="微软雅黑" panose="020B0503020204020204" charset="-122"/>
                <a:ea typeface="微软雅黑" panose="020B0503020204020204" charset="-122"/>
                <a:cs typeface="微软雅黑" panose="020B0503020204020204" charset="-122"/>
                <a:hlinkClick r:id="rId1" action="ppaction://hlinkfile"/>
              </a:rPr>
              <a:t>车船税税源明细表</a:t>
            </a:r>
            <a:r>
              <a:rPr lang="zh-CN" altLang="en-US" sz="2000">
                <a:latin typeface="微软雅黑" panose="020B0503020204020204" charset="-122"/>
                <a:ea typeface="微软雅黑" panose="020B0503020204020204" charset="-122"/>
                <a:cs typeface="微软雅黑" panose="020B0503020204020204" charset="-122"/>
              </a:rPr>
              <a:t>”。</a:t>
            </a:r>
            <a:endParaRPr lang="zh-CN" altLang="en-US" sz="200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标题 1"/>
          <p:cNvSpPr>
            <a:spLocks noGrp="1"/>
          </p:cNvSpPr>
          <p:nvPr>
            <p:ph type="title"/>
          </p:nvPr>
        </p:nvSpPr>
        <p:spPr/>
        <p:txBody>
          <a:bodyPr anchor="ctr" anchorCtr="0"/>
          <a:p>
            <a:endParaRPr lang="zh-CN" altLang="en-US"/>
          </a:p>
        </p:txBody>
      </p:sp>
      <p:sp>
        <p:nvSpPr>
          <p:cNvPr id="72706" name="内容占位符 2"/>
          <p:cNvSpPr>
            <a:spLocks noGrp="1"/>
          </p:cNvSpPr>
          <p:nvPr>
            <p:ph idx="1"/>
          </p:nvPr>
        </p:nvSpPr>
        <p:spPr/>
        <p:txBody>
          <a:bodyPr anchor="t" anchorCtr="0"/>
          <a:p>
            <a:pPr>
              <a:lnSpc>
                <a:spcPct val="150000"/>
              </a:lnSpc>
              <a:spcBef>
                <a:spcPts val="25"/>
              </a:spcBef>
            </a:pPr>
            <a:r>
              <a:rPr lang="en-US" altLang="zh-CN" dirty="0">
                <a:latin typeface="微软雅黑" panose="020B0503020204020204" charset="-122"/>
                <a:ea typeface="微软雅黑" panose="020B0503020204020204" charset="-122"/>
              </a:rPr>
              <a:t>     </a:t>
            </a:r>
            <a:r>
              <a:rPr lang="zh-CN" altLang="zh-CN" sz="2800" dirty="0">
                <a:latin typeface="微软雅黑" panose="020B0503020204020204" charset="-122"/>
                <a:ea typeface="微软雅黑" panose="020B0503020204020204" charset="-122"/>
              </a:rPr>
              <a:t>车船税的学习起来还是比较容易的，熟悉计税单位、计税依据、税额计算和税收优惠。</a:t>
            </a:r>
            <a:endParaRPr lang="zh-CN" altLang="en-US" dirty="0">
              <a:latin typeface="微软雅黑" panose="020B0503020204020204" charset="-122"/>
              <a:ea typeface="微软雅黑" panose="020B0503020204020204" charset="-122"/>
            </a:endParaRPr>
          </a:p>
          <a:p>
            <a:pPr>
              <a:lnSpc>
                <a:spcPct val="115000"/>
              </a:lnSpc>
              <a:spcBef>
                <a:spcPts val="25"/>
              </a:spcBef>
            </a:pPr>
            <a:endParaRPr lang="zh-CN" altLang="en-US"/>
          </a:p>
        </p:txBody>
      </p:sp>
      <p:sp>
        <p:nvSpPr>
          <p:cNvPr id="4" name="云形标注 3"/>
          <p:cNvSpPr/>
          <p:nvPr/>
        </p:nvSpPr>
        <p:spPr>
          <a:xfrm>
            <a:off x="5292725" y="476250"/>
            <a:ext cx="3095625" cy="108108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b="1" strike="noStrike" noProof="1"/>
              <a:t>小结</a:t>
            </a:r>
            <a:endParaRPr lang="zh-CN" altLang="en-US" sz="4000" b="1" strike="noStrike" noProof="1"/>
          </a:p>
        </p:txBody>
      </p:sp>
    </p:spTree>
  </p:cSld>
  <p:clrMapOvr>
    <a:masterClrMapping/>
  </p:clrMapOvr>
  <p:transition>
    <p:blinds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标题 1"/>
          <p:cNvSpPr>
            <a:spLocks noGrp="1"/>
          </p:cNvSpPr>
          <p:nvPr>
            <p:ph type="title"/>
          </p:nvPr>
        </p:nvSpPr>
        <p:spPr/>
        <p:txBody>
          <a:bodyPr anchor="ctr" anchorCtr="0"/>
          <a:p>
            <a:pPr algn="ctr"/>
            <a:r>
              <a:rPr lang="zh-CN" altLang="en-US" sz="3200">
                <a:solidFill>
                  <a:schemeClr val="accent5">
                    <a:lumMod val="50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任务三  契税</a:t>
            </a:r>
            <a:br>
              <a:rPr lang="zh-CN" altLang="en-US" sz="3200">
                <a:solidFill>
                  <a:schemeClr val="accent5">
                    <a:lumMod val="50000"/>
                  </a:schemeClr>
                </a:solidFill>
                <a:latin typeface="微软雅黑" panose="020B0503020204020204" charset="-122"/>
                <a:ea typeface="微软雅黑" panose="020B0503020204020204" charset="-122"/>
                <a:cs typeface="微软雅黑" panose="020B0503020204020204" charset="-122"/>
              </a:rPr>
            </a:br>
            <a:endParaRPr lang="zh-CN" altLang="en-US" sz="3200">
              <a:solidFill>
                <a:schemeClr val="accent5">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73730" name="内容占位符 2"/>
          <p:cNvSpPr>
            <a:spLocks noGrp="1"/>
          </p:cNvSpPr>
          <p:nvPr>
            <p:ph idx="1"/>
          </p:nvPr>
        </p:nvSpPr>
        <p:spPr>
          <a:xfrm>
            <a:off x="457200" y="1390650"/>
            <a:ext cx="8229600" cy="3886200"/>
          </a:xfrm>
        </p:spPr>
        <p:txBody>
          <a:bodyPr anchor="t" anchorCtr="0"/>
          <a:p>
            <a:r>
              <a:rPr lang="zh-CN" altLang="en-US" sz="2800">
                <a:latin typeface="微软雅黑" panose="020B0503020204020204" charset="-122"/>
                <a:ea typeface="微软雅黑" panose="020B0503020204020204" charset="-122"/>
                <a:sym typeface="宋体" panose="02010600030101010101" pitchFamily="2" charset="-122"/>
              </a:rPr>
              <a:t>一、契税法规解读</a:t>
            </a:r>
            <a:endParaRPr lang="zh-CN" altLang="en-US" sz="2800">
              <a:latin typeface="微软雅黑" panose="020B0503020204020204" charset="-122"/>
              <a:ea typeface="微软雅黑" panose="020B0503020204020204" charset="-122"/>
              <a:sym typeface="宋体" panose="02010600030101010101" pitchFamily="2" charset="-122"/>
            </a:endParaRPr>
          </a:p>
          <a:p>
            <a:pPr>
              <a:lnSpc>
                <a:spcPct val="115000"/>
              </a:lnSpc>
              <a:spcBef>
                <a:spcPts val="25"/>
              </a:spcBef>
            </a:pPr>
            <a:r>
              <a:rPr lang="en-US" altLang="zh-CN" b="1">
                <a:solidFill>
                  <a:srgbClr val="000000"/>
                </a:solidFill>
              </a:rPr>
              <a:t>     </a:t>
            </a:r>
            <a:r>
              <a:rPr lang="en-US" altLang="zh-CN" sz="2400" b="1">
                <a:solidFill>
                  <a:srgbClr val="000000"/>
                </a:solidFill>
              </a:rPr>
              <a:t>2</a:t>
            </a:r>
            <a:r>
              <a:rPr lang="zh-CN" altLang="en-US" sz="2400" b="1">
                <a:solidFill>
                  <a:srgbClr val="000000"/>
                </a:solidFill>
              </a:rPr>
              <a:t>020年8月11日第十三届全国人民代表大会常务委员会第二十一次会议通过《中华人民共和国契税法》, 自2021年9月1日起实施。1997年10月1日开始生效实施的《中华人民共和国契税暂行条例》同时废止。</a:t>
            </a:r>
            <a:endParaRPr lang="zh-CN" altLang="en-US" b="1">
              <a:sym typeface="宋体" panose="02010600030101010101" pitchFamily="2" charset="-122"/>
            </a:endParaRPr>
          </a:p>
          <a:p>
            <a:pPr>
              <a:lnSpc>
                <a:spcPct val="115000"/>
              </a:lnSpc>
              <a:spcBef>
                <a:spcPts val="50"/>
              </a:spcBef>
            </a:pPr>
            <a:r>
              <a:rPr lang="zh-CN" altLang="en-US" b="1" dirty="0">
                <a:solidFill>
                  <a:schemeClr val="tx2"/>
                </a:solidFill>
                <a:latin typeface="幼圆" panose="02010509060101010101" pitchFamily="49" charset="-122"/>
                <a:ea typeface="幼圆" panose="02010509060101010101" pitchFamily="49" charset="-122"/>
              </a:rPr>
              <a:t>   </a:t>
            </a:r>
            <a:r>
              <a:rPr lang="zh-CN" altLang="en-US" sz="2400" b="1" dirty="0">
                <a:solidFill>
                  <a:schemeClr val="tx2"/>
                </a:solidFill>
                <a:latin typeface="幼圆" panose="02010509060101010101" pitchFamily="49" charset="-122"/>
                <a:ea typeface="幼圆" panose="02010509060101010101" pitchFamily="49" charset="-122"/>
              </a:rPr>
              <a:t>契税是以在中华人民共和国境内</a:t>
            </a:r>
            <a:r>
              <a:rPr lang="zh-CN" altLang="en-US" sz="2400" b="1" dirty="0">
                <a:solidFill>
                  <a:srgbClr val="FF0000"/>
                </a:solidFill>
                <a:latin typeface="幼圆" panose="02010509060101010101" pitchFamily="49" charset="-122"/>
                <a:ea typeface="幼圆" panose="02010509060101010101" pitchFamily="49" charset="-122"/>
              </a:rPr>
              <a:t>转移土地，房屋权属</a:t>
            </a:r>
            <a:r>
              <a:rPr lang="zh-CN" altLang="en-US" sz="2400" b="1" dirty="0">
                <a:solidFill>
                  <a:schemeClr val="tx2"/>
                </a:solidFill>
                <a:latin typeface="幼圆" panose="02010509060101010101" pitchFamily="49" charset="-122"/>
                <a:ea typeface="幼圆" panose="02010509060101010101" pitchFamily="49" charset="-122"/>
              </a:rPr>
              <a:t>为征税对象，向</a:t>
            </a:r>
            <a:r>
              <a:rPr lang="zh-CN" altLang="en-US" sz="2400" b="1" dirty="0">
                <a:solidFill>
                  <a:srgbClr val="FF0000"/>
                </a:solidFill>
                <a:latin typeface="幼圆" panose="02010509060101010101" pitchFamily="49" charset="-122"/>
                <a:ea typeface="幼圆" panose="02010509060101010101" pitchFamily="49" charset="-122"/>
              </a:rPr>
              <a:t>产权承受单位和个人</a:t>
            </a:r>
            <a:r>
              <a:rPr lang="zh-CN" altLang="en-US" sz="2400" b="1" dirty="0">
                <a:solidFill>
                  <a:schemeClr val="tx2"/>
                </a:solidFill>
                <a:latin typeface="幼圆" panose="02010509060101010101" pitchFamily="49" charset="-122"/>
                <a:ea typeface="幼圆" panose="02010509060101010101" pitchFamily="49" charset="-122"/>
              </a:rPr>
              <a:t>征收的一种财产税。</a:t>
            </a:r>
            <a:endParaRPr lang="zh-CN" altLang="en-US" dirty="0">
              <a:solidFill>
                <a:srgbClr val="71096C"/>
              </a:solidFill>
              <a:latin typeface="幼圆" panose="02010509060101010101" pitchFamily="49" charset="-122"/>
              <a:ea typeface="幼圆" panose="02010509060101010101" pitchFamily="49" charset="-122"/>
            </a:endParaRPr>
          </a:p>
          <a:p>
            <a:endParaRPr lang="zh-CN" altLang="en-US" b="1">
              <a:sym typeface="宋体" panose="02010600030101010101" pitchFamily="2" charset="-122"/>
            </a:endParaRPr>
          </a:p>
          <a:p>
            <a:endParaRPr lang="zh-CN" altLang="en-US"/>
          </a:p>
        </p:txBody>
      </p:sp>
    </p:spTree>
  </p:cSld>
  <p:clrMapOvr>
    <a:masterClrMapping/>
  </p:clrMapOvr>
  <p:transition>
    <p:blinds dir="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标题 8193"/>
          <p:cNvSpPr>
            <a:spLocks noGrp="1"/>
          </p:cNvSpPr>
          <p:nvPr>
            <p:ph type="title"/>
          </p:nvPr>
        </p:nvSpPr>
        <p:spPr/>
        <p:txBody>
          <a:bodyPr anchor="ctr" anchorCtr="0"/>
          <a:p>
            <a:endParaRPr lang="zh-CN" altLang="zh-CN"/>
          </a:p>
        </p:txBody>
      </p:sp>
      <p:sp>
        <p:nvSpPr>
          <p:cNvPr id="74754" name="圆角矩形 8194"/>
          <p:cNvSpPr/>
          <p:nvPr/>
        </p:nvSpPr>
        <p:spPr>
          <a:xfrm>
            <a:off x="2339975" y="2349500"/>
            <a:ext cx="4343400" cy="457200"/>
          </a:xfrm>
          <a:prstGeom prst="roundRect">
            <a:avLst>
              <a:gd name="adj" fmla="val 16667"/>
            </a:avLst>
          </a:prstGeom>
          <a:gradFill rotWithShape="1">
            <a:gsLst>
              <a:gs pos="0">
                <a:srgbClr val="D8EDE3"/>
              </a:gs>
              <a:gs pos="100000">
                <a:schemeClr val="accent2"/>
              </a:gs>
            </a:gsLst>
            <a:lin ang="0" scaled="1"/>
            <a:tileRect/>
          </a:gradFill>
          <a:ln w="12700" cap="flat" cmpd="sng">
            <a:solidFill>
              <a:schemeClr val="bg1"/>
            </a:solidFill>
            <a:prstDash val="solid"/>
            <a:round/>
            <a:headEnd type="none" w="med" len="med"/>
            <a:tailEnd type="none" w="med" len="med"/>
          </a:ln>
          <a:effectLst>
            <a:outerShdw dist="99190" dir="2388334" algn="ctr" rotWithShape="0">
              <a:srgbClr val="333333">
                <a:alpha val="50000"/>
              </a:srgbClr>
            </a:outerShdw>
          </a:effectLst>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74755" name="菱形 8195"/>
          <p:cNvSpPr/>
          <p:nvPr/>
        </p:nvSpPr>
        <p:spPr>
          <a:xfrm>
            <a:off x="1989138" y="2265363"/>
            <a:ext cx="685800" cy="685800"/>
          </a:xfrm>
          <a:prstGeom prst="diamond">
            <a:avLst/>
          </a:prstGeom>
          <a:solidFill>
            <a:schemeClr val="accent2"/>
          </a:solidFill>
          <a:ln w="25400" cap="flat" cmpd="sng">
            <a:solidFill>
              <a:schemeClr val="bg1"/>
            </a:solidFill>
            <a:prstDash val="solid"/>
            <a:miter/>
            <a:headEnd type="none" w="med" len="med"/>
            <a:tailEnd type="none" w="med" len="med"/>
          </a:ln>
          <a:effectLst>
            <a:outerShdw dist="63500" dir="2212193" algn="ctr" rotWithShape="0">
              <a:srgbClr val="333333">
                <a:alpha val="50000"/>
              </a:srgbClr>
            </a:outerShdw>
          </a:effectLst>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74756" name="文本框 8196"/>
          <p:cNvSpPr txBox="1"/>
          <p:nvPr/>
        </p:nvSpPr>
        <p:spPr>
          <a:xfrm>
            <a:off x="2195513" y="2349500"/>
            <a:ext cx="4824412" cy="460375"/>
          </a:xfrm>
          <a:prstGeom prst="rect">
            <a:avLst/>
          </a:prstGeom>
          <a:noFill/>
          <a:ln w="9525">
            <a:noFill/>
          </a:ln>
        </p:spPr>
        <p:txBody>
          <a:bodyPr anchor="t" anchorCtr="0">
            <a:spAutoFit/>
          </a:bodyPr>
          <a:p>
            <a:pPr algn="ctr" eaLnBrk="0" hangingPunct="0"/>
            <a:r>
              <a:rPr lang="zh-CN" altLang="en-US" sz="2400" dirty="0">
                <a:solidFill>
                  <a:srgbClr val="000000"/>
                </a:solidFill>
                <a:latin typeface="黑体" panose="02010609060101010101" charset="-122"/>
                <a:ea typeface="黑体" panose="02010609060101010101" charset="-122"/>
              </a:rPr>
              <a:t>土地使用权出让</a:t>
            </a:r>
            <a:endParaRPr lang="zh-CN" altLang="en-US" sz="2400" dirty="0">
              <a:solidFill>
                <a:srgbClr val="000000"/>
              </a:solidFill>
              <a:latin typeface="黑体" panose="02010609060101010101" charset="-122"/>
              <a:ea typeface="黑体" panose="02010609060101010101" charset="-122"/>
            </a:endParaRPr>
          </a:p>
        </p:txBody>
      </p:sp>
      <p:sp>
        <p:nvSpPr>
          <p:cNvPr id="74757" name="文本框 8197"/>
          <p:cNvSpPr txBox="1"/>
          <p:nvPr/>
        </p:nvSpPr>
        <p:spPr>
          <a:xfrm>
            <a:off x="2151063" y="2344738"/>
            <a:ext cx="336550" cy="457200"/>
          </a:xfrm>
          <a:prstGeom prst="rect">
            <a:avLst/>
          </a:prstGeom>
          <a:noFill/>
          <a:ln w="9525">
            <a:noFill/>
          </a:ln>
        </p:spPr>
        <p:txBody>
          <a:bodyPr wrap="none" anchor="t" anchorCtr="0">
            <a:spAutoFit/>
          </a:bodyPr>
          <a:p>
            <a:pPr algn="ctr" eaLnBrk="0" hangingPunct="0"/>
            <a:r>
              <a:rPr lang="en-US" altLang="zh-CN" sz="2400" dirty="0">
                <a:solidFill>
                  <a:schemeClr val="bg1"/>
                </a:solidFill>
                <a:latin typeface="黑体" panose="02010609060101010101" charset="-122"/>
                <a:ea typeface="黑体" panose="02010609060101010101" charset="-122"/>
              </a:rPr>
              <a:t>1</a:t>
            </a:r>
            <a:endParaRPr lang="en-US" altLang="zh-CN" sz="2400" dirty="0">
              <a:solidFill>
                <a:schemeClr val="bg1"/>
              </a:solidFill>
              <a:latin typeface="黑体" panose="02010609060101010101" charset="-122"/>
              <a:ea typeface="黑体" panose="02010609060101010101" charset="-122"/>
            </a:endParaRPr>
          </a:p>
        </p:txBody>
      </p:sp>
      <p:sp>
        <p:nvSpPr>
          <p:cNvPr id="74758" name="圆角矩形 8198"/>
          <p:cNvSpPr/>
          <p:nvPr/>
        </p:nvSpPr>
        <p:spPr>
          <a:xfrm>
            <a:off x="2411413" y="3429000"/>
            <a:ext cx="4343400" cy="457200"/>
          </a:xfrm>
          <a:prstGeom prst="roundRect">
            <a:avLst>
              <a:gd name="adj" fmla="val 16667"/>
            </a:avLst>
          </a:prstGeom>
          <a:gradFill rotWithShape="1">
            <a:gsLst>
              <a:gs pos="0">
                <a:srgbClr val="E2F0FA"/>
              </a:gs>
              <a:gs pos="100000">
                <a:schemeClr val="accent1"/>
              </a:gs>
            </a:gsLst>
            <a:lin ang="0" scaled="1"/>
            <a:tileRect/>
          </a:gradFill>
          <a:ln w="12700" cap="flat" cmpd="sng">
            <a:solidFill>
              <a:schemeClr val="bg1"/>
            </a:solidFill>
            <a:prstDash val="solid"/>
            <a:round/>
            <a:headEnd type="none" w="med" len="med"/>
            <a:tailEnd type="none" w="med" len="med"/>
          </a:ln>
          <a:effectLst>
            <a:outerShdw dist="99190" dir="2388334" algn="ctr" rotWithShape="0">
              <a:srgbClr val="333333">
                <a:alpha val="50000"/>
              </a:srgbClr>
            </a:outerShdw>
          </a:effectLst>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74759" name="菱形 8199"/>
          <p:cNvSpPr/>
          <p:nvPr/>
        </p:nvSpPr>
        <p:spPr>
          <a:xfrm>
            <a:off x="2051050" y="3284538"/>
            <a:ext cx="685800" cy="685800"/>
          </a:xfrm>
          <a:prstGeom prst="diamond">
            <a:avLst/>
          </a:prstGeom>
          <a:solidFill>
            <a:schemeClr val="accent1"/>
          </a:solidFill>
          <a:ln w="25400" cap="flat" cmpd="sng">
            <a:solidFill>
              <a:schemeClr val="bg1"/>
            </a:solidFill>
            <a:prstDash val="solid"/>
            <a:miter/>
            <a:headEnd type="none" w="med" len="med"/>
            <a:tailEnd type="none" w="med" len="med"/>
          </a:ln>
          <a:effectLst>
            <a:outerShdw dist="63500" dir="2212193" algn="ctr" rotWithShape="0">
              <a:srgbClr val="333333">
                <a:alpha val="50000"/>
              </a:srgbClr>
            </a:outerShdw>
          </a:effectLst>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74760" name="文本框 8200"/>
          <p:cNvSpPr txBox="1"/>
          <p:nvPr/>
        </p:nvSpPr>
        <p:spPr>
          <a:xfrm>
            <a:off x="2555875" y="3429000"/>
            <a:ext cx="4176713" cy="460375"/>
          </a:xfrm>
          <a:prstGeom prst="rect">
            <a:avLst/>
          </a:prstGeom>
          <a:noFill/>
          <a:ln w="9525">
            <a:noFill/>
          </a:ln>
        </p:spPr>
        <p:txBody>
          <a:bodyPr anchor="t" anchorCtr="0">
            <a:spAutoFit/>
          </a:bodyPr>
          <a:p>
            <a:pPr eaLnBrk="0" hangingPunct="0"/>
            <a:r>
              <a:rPr lang="zh-CN" altLang="en-US" sz="2400" dirty="0">
                <a:solidFill>
                  <a:srgbClr val="000000"/>
                </a:solidFill>
                <a:latin typeface="黑体" panose="02010609060101010101" charset="-122"/>
                <a:ea typeface="黑体" panose="02010609060101010101" charset="-122"/>
              </a:rPr>
              <a:t>土地使用权出售、赠与、互换</a:t>
            </a:r>
            <a:endParaRPr lang="zh-CN" altLang="en-US" sz="2800" dirty="0">
              <a:solidFill>
                <a:srgbClr val="000000"/>
              </a:solidFill>
              <a:latin typeface="黑体" panose="02010609060101010101" charset="-122"/>
              <a:ea typeface="黑体" panose="02010609060101010101" charset="-122"/>
            </a:endParaRPr>
          </a:p>
        </p:txBody>
      </p:sp>
      <p:sp>
        <p:nvSpPr>
          <p:cNvPr id="74761" name="文本框 8201"/>
          <p:cNvSpPr txBox="1"/>
          <p:nvPr/>
        </p:nvSpPr>
        <p:spPr>
          <a:xfrm>
            <a:off x="2195513" y="3357563"/>
            <a:ext cx="336550" cy="457200"/>
          </a:xfrm>
          <a:prstGeom prst="rect">
            <a:avLst/>
          </a:prstGeom>
          <a:noFill/>
          <a:ln w="9525">
            <a:noFill/>
          </a:ln>
        </p:spPr>
        <p:txBody>
          <a:bodyPr wrap="none" anchor="t" anchorCtr="0">
            <a:spAutoFit/>
          </a:bodyPr>
          <a:p>
            <a:pPr algn="ctr" eaLnBrk="0" hangingPunct="0"/>
            <a:r>
              <a:rPr lang="en-US" altLang="zh-CN" sz="2400" dirty="0">
                <a:solidFill>
                  <a:schemeClr val="bg1"/>
                </a:solidFill>
                <a:latin typeface="黑体" panose="02010609060101010101" charset="-122"/>
                <a:ea typeface="黑体" panose="02010609060101010101" charset="-122"/>
              </a:rPr>
              <a:t>2</a:t>
            </a:r>
            <a:endParaRPr lang="en-US" altLang="zh-CN" sz="2400" dirty="0">
              <a:solidFill>
                <a:schemeClr val="bg1"/>
              </a:solidFill>
              <a:latin typeface="黑体" panose="02010609060101010101" charset="-122"/>
              <a:ea typeface="黑体" panose="02010609060101010101" charset="-122"/>
            </a:endParaRPr>
          </a:p>
        </p:txBody>
      </p:sp>
      <p:sp>
        <p:nvSpPr>
          <p:cNvPr id="74762" name="圆角矩形 8202"/>
          <p:cNvSpPr/>
          <p:nvPr/>
        </p:nvSpPr>
        <p:spPr>
          <a:xfrm>
            <a:off x="2411413" y="4437063"/>
            <a:ext cx="4343400" cy="457200"/>
          </a:xfrm>
          <a:prstGeom prst="roundRect">
            <a:avLst>
              <a:gd name="adj" fmla="val 16667"/>
            </a:avLst>
          </a:prstGeom>
          <a:gradFill rotWithShape="1">
            <a:gsLst>
              <a:gs pos="0">
                <a:srgbClr val="D8EDE3"/>
              </a:gs>
              <a:gs pos="100000">
                <a:schemeClr val="accent2"/>
              </a:gs>
            </a:gsLst>
            <a:lin ang="0" scaled="1"/>
            <a:tileRect/>
          </a:gradFill>
          <a:ln w="12700" cap="flat" cmpd="sng">
            <a:solidFill>
              <a:schemeClr val="bg1"/>
            </a:solidFill>
            <a:prstDash val="solid"/>
            <a:round/>
            <a:headEnd type="none" w="med" len="med"/>
            <a:tailEnd type="none" w="med" len="med"/>
          </a:ln>
          <a:effectLst>
            <a:outerShdw dist="99190" dir="2388334" algn="ctr" rotWithShape="0">
              <a:srgbClr val="333333">
                <a:alpha val="50000"/>
              </a:srgbClr>
            </a:outerShdw>
          </a:effectLst>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74763" name="菱形 8203"/>
          <p:cNvSpPr/>
          <p:nvPr/>
        </p:nvSpPr>
        <p:spPr>
          <a:xfrm>
            <a:off x="2051050" y="4294188"/>
            <a:ext cx="685800" cy="685800"/>
          </a:xfrm>
          <a:prstGeom prst="diamond">
            <a:avLst/>
          </a:prstGeom>
          <a:solidFill>
            <a:schemeClr val="accent2"/>
          </a:solidFill>
          <a:ln w="25400" cap="flat" cmpd="sng">
            <a:solidFill>
              <a:schemeClr val="bg1"/>
            </a:solidFill>
            <a:prstDash val="solid"/>
            <a:miter/>
            <a:headEnd type="none" w="med" len="med"/>
            <a:tailEnd type="none" w="med" len="med"/>
          </a:ln>
          <a:effectLst>
            <a:outerShdw dist="63500" dir="2212193" algn="ctr" rotWithShape="0">
              <a:srgbClr val="333333">
                <a:alpha val="50000"/>
              </a:srgbClr>
            </a:outerShdw>
          </a:effectLst>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74764" name="文本框 8204"/>
          <p:cNvSpPr txBox="1"/>
          <p:nvPr/>
        </p:nvSpPr>
        <p:spPr>
          <a:xfrm>
            <a:off x="2987675" y="4437063"/>
            <a:ext cx="3429000" cy="460375"/>
          </a:xfrm>
          <a:prstGeom prst="rect">
            <a:avLst/>
          </a:prstGeom>
          <a:noFill/>
          <a:ln w="9525">
            <a:noFill/>
          </a:ln>
        </p:spPr>
        <p:txBody>
          <a:bodyPr anchor="t" anchorCtr="0">
            <a:spAutoFit/>
          </a:bodyPr>
          <a:p>
            <a:pPr algn="ctr" eaLnBrk="0" hangingPunct="0"/>
            <a:r>
              <a:rPr lang="zh-CN" altLang="en-US" sz="2400" dirty="0">
                <a:solidFill>
                  <a:srgbClr val="000000"/>
                </a:solidFill>
                <a:latin typeface="黑体" panose="02010609060101010101" charset="-122"/>
                <a:ea typeface="黑体" panose="02010609060101010101" charset="-122"/>
              </a:rPr>
              <a:t>房屋买卖、赠与、互换</a:t>
            </a:r>
            <a:endParaRPr lang="zh-CN" altLang="en-US" sz="2400" dirty="0">
              <a:solidFill>
                <a:srgbClr val="000000"/>
              </a:solidFill>
              <a:latin typeface="黑体" panose="02010609060101010101" charset="-122"/>
              <a:ea typeface="黑体" panose="02010609060101010101" charset="-122"/>
            </a:endParaRPr>
          </a:p>
        </p:txBody>
      </p:sp>
      <p:sp>
        <p:nvSpPr>
          <p:cNvPr id="74765" name="文本框 8205"/>
          <p:cNvSpPr txBox="1"/>
          <p:nvPr/>
        </p:nvSpPr>
        <p:spPr>
          <a:xfrm>
            <a:off x="2212975" y="4373563"/>
            <a:ext cx="336550" cy="457200"/>
          </a:xfrm>
          <a:prstGeom prst="rect">
            <a:avLst/>
          </a:prstGeom>
          <a:noFill/>
          <a:ln w="9525">
            <a:noFill/>
          </a:ln>
        </p:spPr>
        <p:txBody>
          <a:bodyPr wrap="none" anchor="t" anchorCtr="0">
            <a:spAutoFit/>
          </a:bodyPr>
          <a:p>
            <a:pPr algn="ctr" eaLnBrk="0" hangingPunct="0"/>
            <a:r>
              <a:rPr lang="en-US" altLang="zh-CN" sz="2400" dirty="0">
                <a:solidFill>
                  <a:schemeClr val="bg1"/>
                </a:solidFill>
                <a:latin typeface="黑体" panose="02010609060101010101" charset="-122"/>
                <a:ea typeface="黑体" panose="02010609060101010101" charset="-122"/>
              </a:rPr>
              <a:t>3</a:t>
            </a:r>
            <a:endParaRPr lang="en-US" altLang="zh-CN" sz="2400" dirty="0">
              <a:solidFill>
                <a:schemeClr val="bg1"/>
              </a:solidFill>
              <a:latin typeface="黑体" panose="02010609060101010101" charset="-122"/>
              <a:ea typeface="黑体" panose="02010609060101010101" charset="-122"/>
            </a:endParaRPr>
          </a:p>
        </p:txBody>
      </p:sp>
      <p:sp>
        <p:nvSpPr>
          <p:cNvPr id="74766" name="圆角矩形 8206"/>
          <p:cNvSpPr/>
          <p:nvPr/>
        </p:nvSpPr>
        <p:spPr>
          <a:xfrm>
            <a:off x="2493963" y="5432425"/>
            <a:ext cx="4343400" cy="457200"/>
          </a:xfrm>
          <a:prstGeom prst="roundRect">
            <a:avLst>
              <a:gd name="adj" fmla="val 16667"/>
            </a:avLst>
          </a:prstGeom>
          <a:gradFill rotWithShape="1">
            <a:gsLst>
              <a:gs pos="0">
                <a:srgbClr val="E2F0FA"/>
              </a:gs>
              <a:gs pos="100000">
                <a:schemeClr val="accent1"/>
              </a:gs>
            </a:gsLst>
            <a:lin ang="0" scaled="1"/>
            <a:tileRect/>
          </a:gradFill>
          <a:ln w="12700" cap="flat" cmpd="sng">
            <a:solidFill>
              <a:schemeClr val="bg1"/>
            </a:solidFill>
            <a:prstDash val="solid"/>
            <a:round/>
            <a:headEnd type="none" w="med" len="med"/>
            <a:tailEnd type="none" w="med" len="med"/>
          </a:ln>
          <a:effectLst>
            <a:outerShdw dist="99190" dir="2388334" algn="ctr" rotWithShape="0">
              <a:srgbClr val="333333">
                <a:alpha val="50000"/>
              </a:srgbClr>
            </a:outerShdw>
          </a:effectLst>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74767" name="菱形 8207"/>
          <p:cNvSpPr/>
          <p:nvPr/>
        </p:nvSpPr>
        <p:spPr>
          <a:xfrm>
            <a:off x="2112963" y="5313363"/>
            <a:ext cx="685800" cy="685800"/>
          </a:xfrm>
          <a:prstGeom prst="diamond">
            <a:avLst/>
          </a:prstGeom>
          <a:solidFill>
            <a:schemeClr val="accent1"/>
          </a:solidFill>
          <a:ln w="25400" cap="flat" cmpd="sng">
            <a:solidFill>
              <a:schemeClr val="bg1"/>
            </a:solidFill>
            <a:prstDash val="solid"/>
            <a:miter/>
            <a:headEnd type="none" w="med" len="med"/>
            <a:tailEnd type="none" w="med" len="med"/>
          </a:ln>
          <a:effectLst>
            <a:outerShdw dist="63500" dir="2212193" algn="ctr" rotWithShape="0">
              <a:srgbClr val="333333">
                <a:alpha val="50000"/>
              </a:srgbClr>
            </a:outerShdw>
          </a:effectLst>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74768" name="文本框 8208"/>
          <p:cNvSpPr txBox="1"/>
          <p:nvPr/>
        </p:nvSpPr>
        <p:spPr>
          <a:xfrm>
            <a:off x="2771775" y="5445125"/>
            <a:ext cx="4105275" cy="457200"/>
          </a:xfrm>
          <a:prstGeom prst="rect">
            <a:avLst/>
          </a:prstGeom>
          <a:noFill/>
          <a:ln w="9525">
            <a:noFill/>
          </a:ln>
        </p:spPr>
        <p:txBody>
          <a:bodyPr anchor="t" anchorCtr="0">
            <a:spAutoFit/>
          </a:bodyPr>
          <a:p>
            <a:pPr algn="ctr" eaLnBrk="0" hangingPunct="0"/>
            <a:r>
              <a:rPr lang="zh-CN" altLang="en-US" sz="2400" dirty="0">
                <a:solidFill>
                  <a:srgbClr val="000000"/>
                </a:solidFill>
                <a:latin typeface="黑体" panose="02010609060101010101" charset="-122"/>
                <a:ea typeface="黑体" panose="02010609060101010101" charset="-122"/>
              </a:rPr>
              <a:t>视同发生土地房屋权属转移</a:t>
            </a:r>
            <a:endParaRPr lang="zh-CN" altLang="en-US" sz="2400" dirty="0">
              <a:solidFill>
                <a:srgbClr val="000000"/>
              </a:solidFill>
              <a:latin typeface="黑体" panose="02010609060101010101" charset="-122"/>
              <a:ea typeface="黑体" panose="02010609060101010101" charset="-122"/>
            </a:endParaRPr>
          </a:p>
        </p:txBody>
      </p:sp>
      <p:sp>
        <p:nvSpPr>
          <p:cNvPr id="74769" name="文本框 8209"/>
          <p:cNvSpPr txBox="1"/>
          <p:nvPr/>
        </p:nvSpPr>
        <p:spPr>
          <a:xfrm>
            <a:off x="2274888" y="5392738"/>
            <a:ext cx="336550" cy="457200"/>
          </a:xfrm>
          <a:prstGeom prst="rect">
            <a:avLst/>
          </a:prstGeom>
          <a:noFill/>
          <a:ln w="9525">
            <a:noFill/>
          </a:ln>
        </p:spPr>
        <p:txBody>
          <a:bodyPr wrap="none" anchor="t" anchorCtr="0">
            <a:spAutoFit/>
          </a:bodyPr>
          <a:p>
            <a:pPr algn="ctr" eaLnBrk="0" hangingPunct="0"/>
            <a:r>
              <a:rPr lang="en-US" altLang="zh-CN" sz="2400" dirty="0">
                <a:solidFill>
                  <a:schemeClr val="bg1"/>
                </a:solidFill>
                <a:latin typeface="黑体" panose="02010609060101010101" charset="-122"/>
                <a:ea typeface="黑体" panose="02010609060101010101" charset="-122"/>
              </a:rPr>
              <a:t>4</a:t>
            </a:r>
            <a:endParaRPr lang="en-US" altLang="zh-CN" sz="2400" dirty="0">
              <a:solidFill>
                <a:schemeClr val="bg1"/>
              </a:solidFill>
              <a:latin typeface="黑体" panose="02010609060101010101" charset="-122"/>
              <a:ea typeface="黑体" panose="02010609060101010101" charset="-122"/>
            </a:endParaRPr>
          </a:p>
        </p:txBody>
      </p:sp>
      <p:sp>
        <p:nvSpPr>
          <p:cNvPr id="74770" name="文本框 8210"/>
          <p:cNvSpPr txBox="1"/>
          <p:nvPr/>
        </p:nvSpPr>
        <p:spPr>
          <a:xfrm>
            <a:off x="684213" y="1341438"/>
            <a:ext cx="5400675" cy="521970"/>
          </a:xfrm>
          <a:prstGeom prst="rect">
            <a:avLst/>
          </a:prstGeom>
          <a:noFill/>
          <a:ln w="9525">
            <a:noFill/>
          </a:ln>
        </p:spPr>
        <p:txBody>
          <a:bodyPr anchor="t" anchorCtr="0">
            <a:spAutoFit/>
          </a:bodyPr>
          <a:p>
            <a:r>
              <a:rPr lang="zh-CN" altLang="en-US" sz="2800" dirty="0">
                <a:solidFill>
                  <a:srgbClr val="FF0066"/>
                </a:solidFill>
                <a:latin typeface="Times New Roman" panose="02020603050405020304" pitchFamily="18" charset="0"/>
                <a:ea typeface="黑体" panose="02010609060101010101" charset="-122"/>
              </a:rPr>
              <a:t>（一）契税征税范围</a:t>
            </a:r>
            <a:endParaRPr lang="zh-CN" altLang="en-US" sz="2800" dirty="0">
              <a:solidFill>
                <a:srgbClr val="FF0066"/>
              </a:solidFill>
              <a:latin typeface="Arial" panose="020B0604020202020204" pitchFamily="34" charset="0"/>
              <a:ea typeface="黑体" panose="02010609060101010101" charset="-122"/>
            </a:endParaRPr>
          </a:p>
        </p:txBody>
      </p:sp>
    </p:spTree>
  </p:cSld>
  <p:clrMapOvr>
    <a:masterClrMapping/>
  </p:clrMapOvr>
  <p:transition>
    <p:blinds dir="ver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页脚占位符 1"/>
          <p:cNvSpPr/>
          <p:nvPr>
            <p:ph type="ftr" sz="quarter" idx="10"/>
          </p:nvPr>
        </p:nvSpPr>
        <p:spPr/>
        <p:txBody>
          <a:bodyPr anchor="b"/>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1200" b="0" i="0" u="none" strike="noStrike" kern="1200" cap="none" spc="0" normalizeH="0" baseline="0" noProof="1" dirty="0">
                <a:solidFill>
                  <a:schemeClr val="tx1"/>
                </a:solidFill>
                <a:effectLst>
                  <a:outerShdw blurRad="38100" dist="38100" dir="2700000">
                    <a:srgbClr val="000000"/>
                  </a:outerShdw>
                </a:effectLst>
                <a:latin typeface="Verdana" panose="020B0604030504040204" pitchFamily="2" charset="0"/>
                <a:ea typeface="宋体" panose="02010600030101010101" pitchFamily="2" charset="-122"/>
                <a:cs typeface="+mn-cs"/>
              </a:rPr>
              <a:t>C</a:t>
            </a:r>
            <a:endParaRPr kumimoji="0" lang="en-US" altLang="zh-CN" sz="1200" b="0" i="0" u="none" strike="noStrike" kern="1200" cap="none" spc="0" normalizeH="0" baseline="0" noProof="1" dirty="0">
              <a:solidFill>
                <a:schemeClr val="tx1"/>
              </a:solidFill>
              <a:effectLst>
                <a:outerShdw blurRad="38100" dist="38100" dir="2700000">
                  <a:srgbClr val="000000"/>
                </a:outerShdw>
              </a:effectLst>
              <a:latin typeface="Verdana" panose="020B0604030504040204" pitchFamily="2" charset="0"/>
              <a:ea typeface="宋体" panose="02010600030101010101" pitchFamily="2" charset="-122"/>
              <a:cs typeface="+mn-cs"/>
            </a:endParaRPr>
          </a:p>
        </p:txBody>
      </p:sp>
      <p:sp>
        <p:nvSpPr>
          <p:cNvPr id="75778" name="标题 9217"/>
          <p:cNvSpPr>
            <a:spLocks noGrp="1"/>
          </p:cNvSpPr>
          <p:nvPr>
            <p:ph type="title"/>
          </p:nvPr>
        </p:nvSpPr>
        <p:spPr/>
        <p:txBody>
          <a:bodyPr anchor="ctr" anchorCtr="0"/>
          <a:p>
            <a:endParaRPr lang="zh-CN" altLang="zh-CN"/>
          </a:p>
        </p:txBody>
      </p:sp>
      <p:sp>
        <p:nvSpPr>
          <p:cNvPr id="9219" name="文本占位符 9218"/>
          <p:cNvSpPr>
            <a:spLocks noGrp="1"/>
          </p:cNvSpPr>
          <p:nvPr>
            <p:ph idx="1"/>
          </p:nvPr>
        </p:nvSpPr>
        <p:spPr>
          <a:xfrm>
            <a:off x="468313" y="1978025"/>
            <a:ext cx="8229600" cy="4879975"/>
          </a:xfrm>
        </p:spPr>
        <p:txBody>
          <a:bodyPr/>
          <a:p>
            <a:pPr marL="342900" marR="0" indent="-342900" algn="l" defTabSz="914400" rtl="0" eaLnBrk="1" fontAlgn="base" latinLnBrk="0" hangingPunct="1">
              <a:lnSpc>
                <a:spcPct val="115000"/>
              </a:lnSpc>
              <a:spcBef>
                <a:spcPct val="20000"/>
              </a:spcBef>
              <a:spcAft>
                <a:spcPct val="0"/>
              </a:spcAft>
              <a:buClr>
                <a:schemeClr val="hlink"/>
              </a:buClr>
              <a:buSzTx/>
              <a:buFont typeface="Wingdings" panose="05000000000000000000" pitchFamily="2" charset="2"/>
              <a:buChar char="v"/>
            </a:pPr>
            <a:r>
              <a:rPr kumimoji="0" lang="en-US" altLang="zh-CN" sz="2400" b="1" i="0" u="none" strike="noStrike" kern="1200" cap="none" spc="0" normalizeH="0" baseline="0" noProof="1" dirty="0">
                <a:solidFill>
                  <a:schemeClr val="tx1"/>
                </a:solidFill>
                <a:latin typeface="+mn-lt"/>
                <a:ea typeface="宋体" panose="02010600030101010101" pitchFamily="2" charset="-122"/>
                <a:cs typeface="+mn-cs"/>
              </a:rPr>
              <a:t>(1)</a:t>
            </a:r>
            <a:r>
              <a:rPr kumimoji="0" lang="zh-CN" altLang="en-US" sz="2400" b="1" i="0" u="none" strike="noStrike" kern="1200" cap="none" spc="0" normalizeH="0" baseline="0" noProof="1" dirty="0">
                <a:solidFill>
                  <a:schemeClr val="tx1"/>
                </a:solidFill>
                <a:latin typeface="+mn-lt"/>
                <a:ea typeface="宋体" panose="02010600030101010101" pitchFamily="2" charset="-122"/>
                <a:cs typeface="+mn-cs"/>
              </a:rPr>
              <a:t>以土地、房屋权属作价投资、入股</a:t>
            </a:r>
            <a:r>
              <a:rPr kumimoji="0" lang="en-US" altLang="zh-CN" sz="2400" b="1" i="0" u="none" strike="noStrike" kern="1200" cap="none" spc="0" normalizeH="0" baseline="0" noProof="1" dirty="0">
                <a:solidFill>
                  <a:schemeClr val="tx1"/>
                </a:solidFill>
                <a:latin typeface="+mn-lt"/>
                <a:ea typeface="宋体" panose="02010600030101010101" pitchFamily="2" charset="-122"/>
                <a:cs typeface="+mn-cs"/>
              </a:rPr>
              <a:t>;</a:t>
            </a:r>
            <a:endParaRPr kumimoji="0" lang="en-US" altLang="zh-CN" sz="2400" b="1" i="0" u="none" strike="noStrike" kern="1200" cap="none" spc="0" normalizeH="0" baseline="0" noProof="1" dirty="0">
              <a:solidFill>
                <a:schemeClr val="tx1"/>
              </a:solidFill>
              <a:latin typeface="+mn-lt"/>
              <a:ea typeface="宋体" panose="02010600030101010101" pitchFamily="2" charset="-122"/>
              <a:cs typeface="+mn-cs"/>
            </a:endParaRPr>
          </a:p>
          <a:p>
            <a:pPr marL="342900" marR="0" indent="-342900" algn="l" defTabSz="914400" rtl="0" eaLnBrk="1" fontAlgn="base" latinLnBrk="0" hangingPunct="1">
              <a:lnSpc>
                <a:spcPct val="115000"/>
              </a:lnSpc>
              <a:spcBef>
                <a:spcPct val="20000"/>
              </a:spcBef>
              <a:spcAft>
                <a:spcPct val="0"/>
              </a:spcAft>
              <a:buClr>
                <a:schemeClr val="hlink"/>
              </a:buClr>
              <a:buSzTx/>
              <a:buFont typeface="Wingdings" panose="05000000000000000000" pitchFamily="2" charset="2"/>
              <a:buChar char="v"/>
            </a:pPr>
            <a:r>
              <a:rPr kumimoji="0" lang="en-US" altLang="zh-CN" sz="2400" b="1" i="0" u="none" strike="noStrike" kern="1200" cap="none" spc="0" normalizeH="0" baseline="0" noProof="1" dirty="0">
                <a:solidFill>
                  <a:schemeClr val="tx1"/>
                </a:solidFill>
                <a:latin typeface="+mn-lt"/>
                <a:ea typeface="宋体" panose="02010600030101010101" pitchFamily="2" charset="-122"/>
                <a:cs typeface="+mn-cs"/>
              </a:rPr>
              <a:t>(2)</a:t>
            </a:r>
            <a:r>
              <a:rPr kumimoji="0" lang="zh-CN" altLang="en-US" sz="2400" b="1" i="0" u="none" strike="noStrike" kern="1200" cap="none" spc="0" normalizeH="0" baseline="0" noProof="1" dirty="0">
                <a:solidFill>
                  <a:schemeClr val="tx1"/>
                </a:solidFill>
                <a:latin typeface="+mn-lt"/>
                <a:ea typeface="宋体" panose="02010600030101010101" pitchFamily="2" charset="-122"/>
                <a:cs typeface="+mn-cs"/>
              </a:rPr>
              <a:t>以土地、房屋权属抵债</a:t>
            </a:r>
            <a:r>
              <a:rPr kumimoji="0" lang="en-US" altLang="zh-CN" sz="2400" b="1" i="0" u="none" strike="noStrike" kern="1200" cap="none" spc="0" normalizeH="0" baseline="0" noProof="1" dirty="0">
                <a:solidFill>
                  <a:schemeClr val="tx1"/>
                </a:solidFill>
                <a:latin typeface="+mn-lt"/>
                <a:ea typeface="宋体" panose="02010600030101010101" pitchFamily="2" charset="-122"/>
                <a:cs typeface="+mn-cs"/>
              </a:rPr>
              <a:t>;</a:t>
            </a:r>
            <a:endParaRPr kumimoji="0" lang="en-US" altLang="zh-CN" sz="2400" b="1" i="0" u="none" strike="noStrike" kern="1200" cap="none" spc="0" normalizeH="0" baseline="0" noProof="1" dirty="0">
              <a:solidFill>
                <a:schemeClr val="tx1"/>
              </a:solidFill>
              <a:latin typeface="+mn-lt"/>
              <a:ea typeface="宋体" panose="02010600030101010101" pitchFamily="2" charset="-122"/>
              <a:cs typeface="+mn-cs"/>
            </a:endParaRPr>
          </a:p>
          <a:p>
            <a:pPr marL="342900" marR="0" indent="-342900" algn="l" defTabSz="914400" rtl="0" eaLnBrk="1" fontAlgn="base" latinLnBrk="0" hangingPunct="1">
              <a:lnSpc>
                <a:spcPct val="115000"/>
              </a:lnSpc>
              <a:spcBef>
                <a:spcPct val="20000"/>
              </a:spcBef>
              <a:spcAft>
                <a:spcPct val="0"/>
              </a:spcAft>
              <a:buClr>
                <a:schemeClr val="hlink"/>
              </a:buClr>
              <a:buSzTx/>
              <a:buFont typeface="Wingdings" panose="05000000000000000000" pitchFamily="2" charset="2"/>
              <a:buChar char="v"/>
            </a:pPr>
            <a:r>
              <a:rPr kumimoji="0" lang="en-US" altLang="zh-CN" sz="2400" b="1" i="0" u="none" strike="noStrike" kern="1200" cap="none" spc="0" normalizeH="0" baseline="0" noProof="1" dirty="0">
                <a:solidFill>
                  <a:schemeClr val="tx1"/>
                </a:solidFill>
                <a:latin typeface="+mn-lt"/>
                <a:ea typeface="宋体" panose="02010600030101010101" pitchFamily="2" charset="-122"/>
                <a:cs typeface="+mn-cs"/>
              </a:rPr>
              <a:t>(3)</a:t>
            </a:r>
            <a:r>
              <a:rPr kumimoji="0" lang="zh-CN" altLang="en-US" sz="2400" b="1" i="0" u="none" strike="noStrike" kern="1200" cap="none" spc="0" normalizeH="0" baseline="0" noProof="1" dirty="0">
                <a:solidFill>
                  <a:schemeClr val="tx1"/>
                </a:solidFill>
                <a:latin typeface="+mn-lt"/>
                <a:ea typeface="宋体" panose="02010600030101010101" pitchFamily="2" charset="-122"/>
                <a:cs typeface="+mn-cs"/>
              </a:rPr>
              <a:t>以获奖方式承受土地、房屋权属</a:t>
            </a:r>
            <a:r>
              <a:rPr kumimoji="0" lang="en-US" altLang="zh-CN" sz="2400" b="1" i="0" u="none" strike="noStrike" kern="1200" cap="none" spc="0" normalizeH="0" baseline="0" noProof="1" dirty="0">
                <a:solidFill>
                  <a:schemeClr val="tx1"/>
                </a:solidFill>
                <a:latin typeface="+mn-lt"/>
                <a:ea typeface="宋体" panose="02010600030101010101" pitchFamily="2" charset="-122"/>
                <a:cs typeface="+mn-cs"/>
              </a:rPr>
              <a:t>;</a:t>
            </a:r>
            <a:endParaRPr kumimoji="0" lang="en-US" altLang="zh-CN" sz="2400" b="1" i="0" u="none" strike="noStrike" kern="1200" cap="none" spc="0" normalizeH="0" baseline="0" noProof="1" dirty="0">
              <a:solidFill>
                <a:schemeClr val="tx1"/>
              </a:solidFill>
              <a:latin typeface="+mn-lt"/>
              <a:ea typeface="宋体" panose="02010600030101010101" pitchFamily="2" charset="-122"/>
              <a:cs typeface="+mn-cs"/>
            </a:endParaRPr>
          </a:p>
          <a:p>
            <a:pPr marL="342900" marR="0" indent="-342900" algn="l" defTabSz="914400" rtl="0" eaLnBrk="1" fontAlgn="base" latinLnBrk="0" hangingPunct="1">
              <a:lnSpc>
                <a:spcPct val="115000"/>
              </a:lnSpc>
              <a:spcBef>
                <a:spcPct val="20000"/>
              </a:spcBef>
              <a:spcAft>
                <a:spcPct val="0"/>
              </a:spcAft>
              <a:buClr>
                <a:schemeClr val="hlink"/>
              </a:buClr>
              <a:buSzTx/>
              <a:buFont typeface="Wingdings" panose="05000000000000000000" pitchFamily="2" charset="2"/>
              <a:buChar char="v"/>
            </a:pPr>
            <a:r>
              <a:rPr kumimoji="0" lang="en-US" altLang="zh-CN" sz="2400" b="1" i="0" u="none" strike="noStrike" kern="1200" cap="none" spc="0" normalizeH="0" baseline="0" noProof="1" dirty="0">
                <a:solidFill>
                  <a:schemeClr val="tx1"/>
                </a:solidFill>
                <a:latin typeface="+mn-lt"/>
                <a:ea typeface="宋体" panose="02010600030101010101" pitchFamily="2" charset="-122"/>
                <a:cs typeface="+mn-cs"/>
              </a:rPr>
              <a:t>(4)</a:t>
            </a:r>
            <a:r>
              <a:rPr kumimoji="0" lang="zh-CN" altLang="en-US" sz="2400" b="1" i="0" u="none" strike="noStrike" kern="1200" cap="none" spc="0" normalizeH="0" baseline="0" noProof="1" dirty="0">
                <a:solidFill>
                  <a:schemeClr val="tx1"/>
                </a:solidFill>
                <a:latin typeface="+mn-lt"/>
                <a:ea typeface="宋体" panose="02010600030101010101" pitchFamily="2" charset="-122"/>
                <a:cs typeface="+mn-cs"/>
              </a:rPr>
              <a:t>以划转方式</a:t>
            </a:r>
            <a:r>
              <a:rPr kumimoji="0" lang="zh-CN" altLang="en-US" sz="2400" b="1" i="0" u="none" strike="noStrike" kern="1200" cap="none" spc="0" normalizeH="0" baseline="0" noProof="1" dirty="0">
                <a:solidFill>
                  <a:schemeClr val="tx1"/>
                </a:solidFill>
                <a:latin typeface="+mn-lt"/>
                <a:ea typeface="宋体" panose="02010600030101010101" pitchFamily="2" charset="-122"/>
                <a:cs typeface="+mn-cs"/>
                <a:sym typeface="+mn-ea"/>
              </a:rPr>
              <a:t>承受</a:t>
            </a:r>
            <a:r>
              <a:rPr kumimoji="0" lang="zh-CN" altLang="en-US" sz="2400" b="1" i="0" u="none" strike="noStrike" kern="1200" cap="none" spc="0" normalizeH="0" baseline="0" noProof="1" dirty="0">
                <a:solidFill>
                  <a:schemeClr val="tx1"/>
                </a:solidFill>
                <a:latin typeface="+mn-lt"/>
                <a:ea typeface="宋体" panose="02010600030101010101" pitchFamily="2" charset="-122"/>
                <a:cs typeface="+mn-cs"/>
              </a:rPr>
              <a:t>土地、房屋权属。</a:t>
            </a:r>
            <a:endParaRPr kumimoji="0" lang="zh-CN" altLang="en-US" sz="2800" b="1" i="0" u="none" strike="noStrike" kern="1200" cap="none" spc="0" normalizeH="0" baseline="0" noProof="1" dirty="0">
              <a:solidFill>
                <a:schemeClr val="tx1"/>
              </a:solidFill>
              <a:latin typeface="+mn-lt"/>
              <a:ea typeface="宋体" panose="02010600030101010101" pitchFamily="2" charset="-122"/>
              <a:cs typeface="+mn-cs"/>
            </a:endParaRPr>
          </a:p>
          <a:p>
            <a:pPr marL="342900" marR="0" indent="-342900" algn="l" defTabSz="914400" rtl="0" eaLnBrk="1" fontAlgn="base" latinLnBrk="0" hangingPunct="1">
              <a:lnSpc>
                <a:spcPct val="115000"/>
              </a:lnSpc>
              <a:spcBef>
                <a:spcPct val="20000"/>
              </a:spcBef>
              <a:spcAft>
                <a:spcPct val="0"/>
              </a:spcAft>
              <a:buClr>
                <a:schemeClr val="hlink"/>
              </a:buClr>
              <a:buSzTx/>
              <a:buFont typeface="Wingdings" panose="05000000000000000000" pitchFamily="2" charset="2"/>
              <a:buChar char="v"/>
            </a:pPr>
            <a:r>
              <a:rPr kumimoji="0" lang="zh-CN" altLang="en-US" sz="2400" b="1" i="0" u="none" strike="noStrike" kern="1200" cap="none" spc="0" normalizeH="0" baseline="0" noProof="1" dirty="0">
                <a:solidFill>
                  <a:srgbClr val="FF0000"/>
                </a:solidFill>
                <a:effectLst>
                  <a:outerShdw blurRad="38100" dist="38100" dir="2700000">
                    <a:srgbClr val="000000"/>
                  </a:outerShdw>
                </a:effectLst>
                <a:latin typeface="+mn-lt"/>
                <a:ea typeface="宋体" panose="02010600030101010101" pitchFamily="2" charset="-122"/>
                <a:cs typeface="+mn-cs"/>
              </a:rPr>
              <a:t>注意：</a:t>
            </a:r>
            <a:r>
              <a:rPr kumimoji="0" lang="zh-CN" altLang="en-US" sz="2400" b="1" i="0" u="none" strike="noStrike" kern="1200" cap="none" spc="0" normalizeH="0" baseline="0" noProof="1" dirty="0">
                <a:solidFill>
                  <a:schemeClr val="tx1"/>
                </a:solidFill>
                <a:latin typeface="+mn-lt"/>
                <a:ea typeface="宋体" panose="02010600030101010101" pitchFamily="2" charset="-122"/>
                <a:cs typeface="+mn-cs"/>
              </a:rPr>
              <a:t>1、土地使用权转让，不包括土地承包经营权和土地经营权的转移。</a:t>
            </a:r>
            <a:endParaRPr kumimoji="0" lang="zh-CN" altLang="en-US" sz="2400" b="1" i="0" u="none" strike="noStrike" kern="1200" cap="none" spc="0" normalizeH="0" baseline="0" noProof="1" dirty="0">
              <a:solidFill>
                <a:schemeClr val="tx1"/>
              </a:solidFill>
              <a:latin typeface="+mn-lt"/>
              <a:ea typeface="宋体" panose="02010600030101010101" pitchFamily="2" charset="-122"/>
              <a:cs typeface="+mn-cs"/>
            </a:endParaRPr>
          </a:p>
          <a:p>
            <a:pPr marL="342900" marR="0" indent="-342900" algn="l" defTabSz="914400" rtl="0" eaLnBrk="1" fontAlgn="base" latinLnBrk="0" hangingPunct="1">
              <a:lnSpc>
                <a:spcPct val="115000"/>
              </a:lnSpc>
              <a:spcBef>
                <a:spcPct val="20000"/>
              </a:spcBef>
              <a:spcAft>
                <a:spcPct val="0"/>
              </a:spcAft>
              <a:buClr>
                <a:schemeClr val="hlink"/>
              </a:buClr>
              <a:buSzTx/>
              <a:buFont typeface="Wingdings" panose="05000000000000000000" pitchFamily="2" charset="2"/>
              <a:buChar char="v"/>
            </a:pPr>
            <a:r>
              <a:rPr kumimoji="0" lang="en-US" altLang="zh-CN" sz="2400" b="1" i="0" u="none" strike="noStrike" kern="1200" cap="none" spc="0" normalizeH="0" baseline="0" noProof="1" dirty="0">
                <a:solidFill>
                  <a:schemeClr val="tx1"/>
                </a:solidFill>
                <a:latin typeface="+mn-lt"/>
                <a:ea typeface="宋体" panose="02010600030101010101" pitchFamily="2" charset="-122"/>
                <a:cs typeface="+mn-cs"/>
              </a:rPr>
              <a:t>2</a:t>
            </a:r>
            <a:r>
              <a:rPr kumimoji="0" lang="zh-CN" altLang="en-US" sz="2400" b="1" i="0" u="none" strike="noStrike" kern="1200" cap="none" spc="0" normalizeH="0" baseline="0" noProof="1" dirty="0">
                <a:solidFill>
                  <a:schemeClr val="tx1"/>
                </a:solidFill>
                <a:latin typeface="+mn-lt"/>
                <a:ea typeface="宋体" panose="02010600030101010101" pitchFamily="2" charset="-122"/>
                <a:cs typeface="+mn-cs"/>
              </a:rPr>
              <a:t>、</a:t>
            </a:r>
            <a:r>
              <a:rPr kumimoji="0" lang="zh-CN" altLang="en-US" sz="2400" b="1" i="0" u="none" strike="noStrike" kern="1200" cap="none" spc="0" normalizeH="0" baseline="0" noProof="1" dirty="0">
                <a:solidFill>
                  <a:schemeClr val="tx1"/>
                </a:solidFill>
                <a:latin typeface="+mn-lt"/>
                <a:ea typeface="宋体" panose="02010600030101010101" pitchFamily="2" charset="-122"/>
                <a:cs typeface="+mn-cs"/>
              </a:rPr>
              <a:t>以典当、继承、分拆（分割）、出租或抵押等形式而发生的土地、房屋权属变动的，不属于契税的征税范围。</a:t>
            </a:r>
            <a:endParaRPr kumimoji="0" lang="zh-CN" altLang="en-US" sz="2400" b="1" i="0" u="none" strike="noStrike" kern="1200" cap="none" spc="0" normalizeH="0" baseline="0" noProof="1" dirty="0">
              <a:solidFill>
                <a:schemeClr val="tx1"/>
              </a:solidFill>
              <a:latin typeface="+mn-lt"/>
              <a:ea typeface="宋体" panose="02010600030101010101" pitchFamily="2" charset="-122"/>
              <a:cs typeface="+mn-cs"/>
            </a:endParaRPr>
          </a:p>
        </p:txBody>
      </p:sp>
      <p:grpSp>
        <p:nvGrpSpPr>
          <p:cNvPr id="9220" name="组合 9219"/>
          <p:cNvGrpSpPr/>
          <p:nvPr/>
        </p:nvGrpSpPr>
        <p:grpSpPr>
          <a:xfrm>
            <a:off x="323850" y="1268413"/>
            <a:ext cx="6934200" cy="685800"/>
            <a:chOff x="0" y="0"/>
            <a:chExt cx="3696" cy="432"/>
          </a:xfrm>
        </p:grpSpPr>
        <p:grpSp>
          <p:nvGrpSpPr>
            <p:cNvPr id="75781" name="组合 9220"/>
            <p:cNvGrpSpPr/>
            <p:nvPr/>
          </p:nvGrpSpPr>
          <p:grpSpPr>
            <a:xfrm>
              <a:off x="0" y="48"/>
              <a:ext cx="3696" cy="384"/>
              <a:chOff x="0" y="0"/>
              <a:chExt cx="3312" cy="384"/>
            </a:xfrm>
          </p:grpSpPr>
          <p:grpSp>
            <p:nvGrpSpPr>
              <p:cNvPr id="75782" name="组合 9221"/>
              <p:cNvGrpSpPr/>
              <p:nvPr/>
            </p:nvGrpSpPr>
            <p:grpSpPr>
              <a:xfrm>
                <a:off x="0" y="0"/>
                <a:ext cx="1200" cy="384"/>
                <a:chOff x="0" y="0"/>
                <a:chExt cx="1200" cy="384"/>
              </a:xfrm>
            </p:grpSpPr>
            <p:sp>
              <p:nvSpPr>
                <p:cNvPr id="75783" name="流程图: 决策 9222"/>
                <p:cNvSpPr/>
                <p:nvPr/>
              </p:nvSpPr>
              <p:spPr>
                <a:xfrm>
                  <a:off x="0" y="0"/>
                  <a:ext cx="576" cy="384"/>
                </a:xfrm>
                <a:prstGeom prst="flowChartDecision">
                  <a:avLst/>
                </a:prstGeom>
                <a:gradFill rotWithShape="1">
                  <a:gsLst>
                    <a:gs pos="0">
                      <a:srgbClr val="CCFFFF"/>
                    </a:gs>
                    <a:gs pos="100000">
                      <a:srgbClr val="5E7676"/>
                    </a:gs>
                  </a:gsLst>
                  <a:lin ang="0" scaled="1"/>
                  <a:tileRect/>
                </a:gradFill>
                <a:ln w="19050" cap="flat" cmpd="sng">
                  <a:solidFill>
                    <a:srgbClr val="FFFF99"/>
                  </a:solidFill>
                  <a:prstDash val="solid"/>
                  <a:miter/>
                  <a:headEnd type="none" w="med" len="med"/>
                  <a:tailEnd type="none" w="med" len="med"/>
                </a:ln>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75784" name="流程图: 决策 9223"/>
                <p:cNvSpPr/>
                <p:nvPr/>
              </p:nvSpPr>
              <p:spPr>
                <a:xfrm>
                  <a:off x="288" y="0"/>
                  <a:ext cx="576" cy="384"/>
                </a:xfrm>
                <a:prstGeom prst="flowChartDecision">
                  <a:avLst/>
                </a:prstGeom>
                <a:gradFill rotWithShape="1">
                  <a:gsLst>
                    <a:gs pos="0">
                      <a:srgbClr val="CCFFFF"/>
                    </a:gs>
                    <a:gs pos="100000">
                      <a:srgbClr val="5E7676"/>
                    </a:gs>
                  </a:gsLst>
                  <a:lin ang="0" scaled="1"/>
                  <a:tileRect/>
                </a:gradFill>
                <a:ln w="19050" cap="flat" cmpd="sng">
                  <a:solidFill>
                    <a:srgbClr val="33CCCC"/>
                  </a:solidFill>
                  <a:prstDash val="solid"/>
                  <a:miter/>
                  <a:headEnd type="none" w="med" len="med"/>
                  <a:tailEnd type="none" w="med" len="med"/>
                </a:ln>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75785" name="流程图: 决策 9224"/>
                <p:cNvSpPr/>
                <p:nvPr/>
              </p:nvSpPr>
              <p:spPr>
                <a:xfrm>
                  <a:off x="624" y="0"/>
                  <a:ext cx="576" cy="384"/>
                </a:xfrm>
                <a:prstGeom prst="flowChartDecision">
                  <a:avLst/>
                </a:prstGeom>
                <a:gradFill rotWithShape="1">
                  <a:gsLst>
                    <a:gs pos="0">
                      <a:srgbClr val="CCFFFF"/>
                    </a:gs>
                    <a:gs pos="100000">
                      <a:srgbClr val="5E7676"/>
                    </a:gs>
                  </a:gsLst>
                  <a:lin ang="0" scaled="1"/>
                  <a:tileRect/>
                </a:gradFill>
                <a:ln w="19050" cap="flat" cmpd="sng">
                  <a:solidFill>
                    <a:srgbClr val="DDDDDD"/>
                  </a:solidFill>
                  <a:prstDash val="solid"/>
                  <a:miter/>
                  <a:headEnd type="none" w="med" len="med"/>
                  <a:tailEnd type="none" w="med" len="med"/>
                </a:ln>
              </p:spPr>
              <p:txBody>
                <a:bodyPr anchor="t" anchorCtr="0"/>
                <a:p>
                  <a:pPr algn="ctr"/>
                  <a:endParaRPr lang="zh-CN" altLang="en-US">
                    <a:latin typeface="Arial" panose="020B0604020202020204" pitchFamily="34" charset="0"/>
                    <a:ea typeface="宋体" panose="02010600030101010101" pitchFamily="2" charset="-122"/>
                  </a:endParaRPr>
                </a:p>
              </p:txBody>
            </p:sp>
          </p:grpSp>
          <p:sp>
            <p:nvSpPr>
              <p:cNvPr id="75786" name="圆角矩形 9225"/>
              <p:cNvSpPr/>
              <p:nvPr/>
            </p:nvSpPr>
            <p:spPr>
              <a:xfrm>
                <a:off x="1248" y="0"/>
                <a:ext cx="2064" cy="384"/>
              </a:xfrm>
              <a:prstGeom prst="roundRect">
                <a:avLst>
                  <a:gd name="adj" fmla="val 50000"/>
                </a:avLst>
              </a:prstGeom>
              <a:gradFill rotWithShape="1">
                <a:gsLst>
                  <a:gs pos="0">
                    <a:srgbClr val="CCFFFF"/>
                  </a:gs>
                  <a:gs pos="100000">
                    <a:srgbClr val="5E7676"/>
                  </a:gs>
                </a:gsLst>
                <a:lin ang="0" scaled="1"/>
                <a:tileRect/>
              </a:gradFill>
              <a:ln w="38100" cap="flat" cmpd="dbl">
                <a:solidFill>
                  <a:schemeClr val="tx1"/>
                </a:solidFill>
                <a:prstDash val="solid"/>
                <a:round/>
                <a:headEnd type="none" w="med" len="med"/>
                <a:tailEnd type="none" w="med" len="med"/>
              </a:ln>
              <a:effectLst>
                <a:outerShdw dist="107763" dir="8100000" algn="ctr" rotWithShape="0">
                  <a:srgbClr val="808080">
                    <a:alpha val="50000"/>
                  </a:srgbClr>
                </a:outerShdw>
              </a:effectLst>
            </p:spPr>
            <p:txBody>
              <a:bodyPr anchor="t" anchorCtr="0"/>
              <a:p>
                <a:pPr algn="ctr"/>
                <a:endParaRPr lang="zh-CN" altLang="en-US">
                  <a:latin typeface="Arial" panose="020B0604020202020204" pitchFamily="34" charset="0"/>
                  <a:ea typeface="宋体" panose="02010600030101010101" pitchFamily="2" charset="-122"/>
                </a:endParaRPr>
              </a:p>
            </p:txBody>
          </p:sp>
        </p:grpSp>
        <p:sp>
          <p:nvSpPr>
            <p:cNvPr id="75787" name="文本框 9226"/>
            <p:cNvSpPr txBox="1"/>
            <p:nvPr/>
          </p:nvSpPr>
          <p:spPr>
            <a:xfrm>
              <a:off x="1344" y="0"/>
              <a:ext cx="2304" cy="357"/>
            </a:xfrm>
            <a:prstGeom prst="rect">
              <a:avLst/>
            </a:prstGeom>
            <a:gradFill rotWithShape="1">
              <a:gsLst>
                <a:gs pos="0">
                  <a:srgbClr val="CCFFFF"/>
                </a:gs>
                <a:gs pos="100000">
                  <a:srgbClr val="5E7676"/>
                </a:gs>
              </a:gsLst>
              <a:lin ang="0" scaled="1"/>
              <a:tileRect/>
            </a:gradFill>
            <a:ln w="9525">
              <a:noFill/>
            </a:ln>
          </p:spPr>
          <p:txBody>
            <a:bodyPr anchor="t" anchorCtr="0">
              <a:spAutoFit/>
            </a:bodyPr>
            <a:p>
              <a:pPr algn="ctr">
                <a:lnSpc>
                  <a:spcPct val="130000"/>
                </a:lnSpc>
                <a:spcBef>
                  <a:spcPct val="50000"/>
                </a:spcBef>
              </a:pPr>
              <a:r>
                <a:rPr lang="en-US" altLang="zh-CN" sz="2400" dirty="0">
                  <a:solidFill>
                    <a:srgbClr val="FF0000"/>
                  </a:solidFill>
                  <a:latin typeface="黑体" panose="02010609060101010101" charset="-122"/>
                  <a:ea typeface="黑体" panose="02010609060101010101" charset="-122"/>
                </a:rPr>
                <a:t>4</a:t>
              </a:r>
              <a:r>
                <a:rPr lang="zh-CN" altLang="en-US" sz="2400" dirty="0">
                  <a:solidFill>
                    <a:srgbClr val="FF0000"/>
                  </a:solidFill>
                  <a:latin typeface="黑体" panose="02010609060101010101" charset="-122"/>
                  <a:ea typeface="黑体" panose="02010609060101010101" charset="-122"/>
                </a:rPr>
                <a:t>、视同发生土地房屋权属转移</a:t>
              </a:r>
              <a:endParaRPr lang="zh-CN" altLang="en-US" sz="2400" dirty="0">
                <a:solidFill>
                  <a:srgbClr val="FF0000"/>
                </a:solidFill>
                <a:latin typeface="黑体" panose="02010609060101010101" charset="-122"/>
                <a:ea typeface="黑体" panose="02010609060101010101" charset="-122"/>
              </a:endParaRPr>
            </a:p>
          </p:txBody>
        </p:sp>
      </p:gr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wheel(4)">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标题 1"/>
          <p:cNvSpPr>
            <a:spLocks noGrp="1"/>
          </p:cNvSpPr>
          <p:nvPr>
            <p:ph type="title"/>
          </p:nvPr>
        </p:nvSpPr>
        <p:spPr/>
        <p:txBody>
          <a:bodyPr anchor="ctr" anchorCtr="0"/>
          <a:p>
            <a:endParaRPr lang="zh-CN" altLang="en-US"/>
          </a:p>
        </p:txBody>
      </p:sp>
      <p:sp>
        <p:nvSpPr>
          <p:cNvPr id="76802" name="内容占位符 2"/>
          <p:cNvSpPr>
            <a:spLocks noGrp="1"/>
          </p:cNvSpPr>
          <p:nvPr>
            <p:ph idx="1"/>
          </p:nvPr>
        </p:nvSpPr>
        <p:spPr>
          <a:xfrm>
            <a:off x="457200" y="1317625"/>
            <a:ext cx="8229600" cy="3886200"/>
          </a:xfrm>
        </p:spPr>
        <p:txBody>
          <a:bodyPr anchor="t" anchorCtr="0"/>
          <a:p>
            <a:r>
              <a:rPr lang="en-US" altLang="zh-CN" sz="2400" b="1"/>
              <a:t>     </a:t>
            </a:r>
            <a:r>
              <a:rPr lang="en-US" altLang="zh-CN" sz="2400">
                <a:latin typeface="微软雅黑" panose="020B0503020204020204" charset="-122"/>
                <a:ea typeface="微软雅黑" panose="020B0503020204020204" charset="-122"/>
                <a:cs typeface="微软雅黑" panose="020B0503020204020204" charset="-122"/>
              </a:rPr>
              <a:t>  3</a:t>
            </a:r>
            <a:r>
              <a:rPr lang="zh-CN" altLang="en-US" sz="2400">
                <a:latin typeface="微软雅黑" panose="020B0503020204020204" charset="-122"/>
                <a:ea typeface="微软雅黑" panose="020B0503020204020204" charset="-122"/>
                <a:cs typeface="微软雅黑" panose="020B0503020204020204" charset="-122"/>
              </a:rPr>
              <a:t>、根据《</a:t>
            </a:r>
            <a:r>
              <a:rPr lang="zh-CN" altLang="en-US" sz="2400">
                <a:solidFill>
                  <a:srgbClr val="FF0000"/>
                </a:solidFill>
                <a:latin typeface="微软雅黑" panose="020B0503020204020204" charset="-122"/>
                <a:ea typeface="微软雅黑" panose="020B0503020204020204" charset="-122"/>
                <a:cs typeface="微软雅黑" panose="020B0503020204020204" charset="-122"/>
              </a:rPr>
              <a:t>关于贯彻实施契税法若干事项执行口径的公告》</a:t>
            </a:r>
            <a:r>
              <a:rPr lang="zh-CN" altLang="en-US" sz="2400">
                <a:latin typeface="微软雅黑" panose="020B0503020204020204" charset="-122"/>
                <a:ea typeface="微软雅黑" panose="020B0503020204020204" charset="-122"/>
                <a:cs typeface="微软雅黑" panose="020B0503020204020204" charset="-122"/>
              </a:rPr>
              <a:t>，下列情形发生土地、房屋权属转移的，承受方应当依法缴纳契税：</a:t>
            </a:r>
            <a:endParaRPr lang="zh-CN" altLang="en-US" sz="2400">
              <a:latin typeface="微软雅黑" panose="020B0503020204020204" charset="-122"/>
              <a:ea typeface="微软雅黑" panose="020B0503020204020204" charset="-122"/>
              <a:cs typeface="微软雅黑" panose="020B0503020204020204" charset="-122"/>
            </a:endParaRPr>
          </a:p>
          <a:p>
            <a:r>
              <a:rPr lang="zh-CN" altLang="en-US" sz="2400">
                <a:latin typeface="微软雅黑" panose="020B0503020204020204" charset="-122"/>
                <a:ea typeface="微软雅黑" panose="020B0503020204020204" charset="-122"/>
                <a:cs typeface="微软雅黑" panose="020B0503020204020204" charset="-122"/>
              </a:rPr>
              <a:t>　　1）因共有不动产份额变化的；</a:t>
            </a:r>
            <a:endParaRPr lang="zh-CN" altLang="en-US" sz="2400">
              <a:latin typeface="微软雅黑" panose="020B0503020204020204" charset="-122"/>
              <a:ea typeface="微软雅黑" panose="020B0503020204020204" charset="-122"/>
              <a:cs typeface="微软雅黑" panose="020B0503020204020204" charset="-122"/>
            </a:endParaRPr>
          </a:p>
          <a:p>
            <a:r>
              <a:rPr lang="zh-CN" altLang="en-US" sz="2400">
                <a:latin typeface="微软雅黑" panose="020B0503020204020204" charset="-122"/>
                <a:ea typeface="微软雅黑" panose="020B0503020204020204" charset="-122"/>
                <a:cs typeface="微软雅黑" panose="020B0503020204020204" charset="-122"/>
              </a:rPr>
              <a:t>　　2）因共有人增加或者减少的；</a:t>
            </a:r>
            <a:endParaRPr lang="zh-CN" altLang="en-US" sz="2400">
              <a:latin typeface="微软雅黑" panose="020B0503020204020204" charset="-122"/>
              <a:ea typeface="微软雅黑" panose="020B0503020204020204" charset="-122"/>
              <a:cs typeface="微软雅黑" panose="020B0503020204020204" charset="-122"/>
            </a:endParaRPr>
          </a:p>
          <a:p>
            <a:r>
              <a:rPr lang="zh-CN" altLang="en-US" sz="2400">
                <a:latin typeface="微软雅黑" panose="020B0503020204020204" charset="-122"/>
                <a:ea typeface="微软雅黑" panose="020B0503020204020204" charset="-122"/>
                <a:cs typeface="微软雅黑" panose="020B0503020204020204" charset="-122"/>
              </a:rPr>
              <a:t>　　3）因人民法院、仲裁委员会的生效法律文书或者监察机关出具的监察文书等因素，发生土地、房屋权属转移的。</a:t>
            </a:r>
            <a:endParaRPr lang="zh-CN" altLang="en-US" sz="240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995920" cy="359473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70" y="4124"/>
              <a:ext cx="6996" cy="278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多</a:t>
              </a:r>
              <a:r>
                <a:rPr lang="zh-CN" altLang="zh-CN" sz="2000" dirty="0">
                  <a:solidFill>
                    <a:srgbClr val="FF0000"/>
                  </a:solidFill>
                  <a:latin typeface="微软雅黑" panose="020B0503020204020204" charset="-122"/>
                  <a:ea typeface="微软雅黑" panose="020B0503020204020204" charset="-122"/>
                  <a:sym typeface="+mn-ea"/>
                </a:rPr>
                <a:t>选题】</a:t>
              </a:r>
              <a:r>
                <a:rPr lang="zh-CN" altLang="en-US" sz="2000" b="1" dirty="0">
                  <a:latin typeface="Arial" panose="020B0604020202020204" pitchFamily="34" charset="0"/>
                  <a:ea typeface="宋体" panose="02010600030101010101" pitchFamily="2" charset="-122"/>
                  <a:sym typeface="+mn-ea"/>
                </a:rPr>
                <a:t>下列行为中，应视同土地使用权转让征收契税的有（    ）。</a:t>
              </a:r>
              <a:endParaRPr lang="zh-CN" altLang="en-US" sz="2000" b="1" dirty="0">
                <a:latin typeface="Arial" panose="020B0604020202020204" pitchFamily="34" charset="0"/>
                <a:ea typeface="宋体" panose="02010600030101010101" pitchFamily="2" charset="-122"/>
              </a:endParaRPr>
            </a:p>
            <a:p>
              <a:pPr>
                <a:lnSpc>
                  <a:spcPct val="150000"/>
                </a:lnSpc>
              </a:pPr>
              <a:r>
                <a:rPr lang="en-US" altLang="zh-CN" sz="2000" b="1" dirty="0">
                  <a:latin typeface="Arial" panose="020B0604020202020204" pitchFamily="34" charset="0"/>
                  <a:ea typeface="宋体" panose="02010600030101010101" pitchFamily="2" charset="-122"/>
                  <a:sym typeface="+mn-ea"/>
                </a:rPr>
                <a:t>A.</a:t>
              </a:r>
              <a:r>
                <a:rPr lang="zh-CN" altLang="en-US" sz="2000" b="1" dirty="0">
                  <a:latin typeface="Arial" panose="020B0604020202020204" pitchFamily="34" charset="0"/>
                  <a:ea typeface="宋体" panose="02010600030101010101" pitchFamily="2" charset="-122"/>
                  <a:sym typeface="+mn-ea"/>
                </a:rPr>
                <a:t>将房屋典当</a:t>
              </a:r>
              <a:endParaRPr lang="zh-CN" altLang="en-US" sz="2000" b="1" dirty="0">
                <a:latin typeface="Arial" panose="020B0604020202020204" pitchFamily="34" charset="0"/>
                <a:ea typeface="宋体" panose="02010600030101010101" pitchFamily="2" charset="-122"/>
              </a:endParaRPr>
            </a:p>
            <a:p>
              <a:pPr>
                <a:lnSpc>
                  <a:spcPct val="150000"/>
                </a:lnSpc>
              </a:pPr>
              <a:r>
                <a:rPr lang="en-US" altLang="zh-CN" sz="2000" b="1" dirty="0">
                  <a:latin typeface="Arial" panose="020B0604020202020204" pitchFamily="34" charset="0"/>
                  <a:ea typeface="宋体" panose="02010600030101010101" pitchFamily="2" charset="-122"/>
                  <a:sym typeface="+mn-ea"/>
                </a:rPr>
                <a:t>B.</a:t>
              </a:r>
              <a:r>
                <a:rPr lang="zh-CN" altLang="en-US" sz="2000" b="1" dirty="0">
                  <a:latin typeface="Arial" panose="020B0604020202020204" pitchFamily="34" charset="0"/>
                  <a:ea typeface="宋体" panose="02010600030101010101" pitchFamily="2" charset="-122"/>
                  <a:sym typeface="+mn-ea"/>
                </a:rPr>
                <a:t>以土地权属抵债</a:t>
              </a:r>
              <a:endParaRPr lang="zh-CN" altLang="en-US" sz="2000" b="1" dirty="0">
                <a:latin typeface="Arial" panose="020B0604020202020204" pitchFamily="34" charset="0"/>
                <a:ea typeface="宋体" panose="02010600030101010101" pitchFamily="2" charset="-122"/>
              </a:endParaRPr>
            </a:p>
            <a:p>
              <a:pPr>
                <a:lnSpc>
                  <a:spcPct val="150000"/>
                </a:lnSpc>
              </a:pPr>
              <a:r>
                <a:rPr lang="en-US" altLang="zh-CN" sz="2000" b="1" dirty="0">
                  <a:latin typeface="Arial" panose="020B0604020202020204" pitchFamily="34" charset="0"/>
                  <a:ea typeface="宋体" panose="02010600030101010101" pitchFamily="2" charset="-122"/>
                  <a:sym typeface="+mn-ea"/>
                </a:rPr>
                <a:t>C.</a:t>
              </a:r>
              <a:r>
                <a:rPr lang="zh-CN" altLang="en-US" sz="2000" b="1" dirty="0">
                  <a:latin typeface="Arial" panose="020B0604020202020204" pitchFamily="34" charset="0"/>
                  <a:ea typeface="宋体" panose="02010600030101010101" pitchFamily="2" charset="-122"/>
                  <a:sym typeface="+mn-ea"/>
                </a:rPr>
                <a:t>以获奖方式承受房屋权属</a:t>
              </a:r>
              <a:endParaRPr lang="zh-CN" altLang="en-US" sz="2000" b="1" dirty="0">
                <a:latin typeface="Arial" panose="020B0604020202020204" pitchFamily="34" charset="0"/>
                <a:ea typeface="宋体" panose="02010600030101010101" pitchFamily="2" charset="-122"/>
              </a:endParaRPr>
            </a:p>
            <a:p>
              <a:pPr>
                <a:lnSpc>
                  <a:spcPct val="150000"/>
                </a:lnSpc>
              </a:pPr>
              <a:r>
                <a:rPr lang="en-US" altLang="zh-CN" sz="2000" b="1" dirty="0">
                  <a:latin typeface="Arial" panose="020B0604020202020204" pitchFamily="34" charset="0"/>
                  <a:ea typeface="宋体" panose="02010600030101010101" pitchFamily="2" charset="-122"/>
                  <a:sym typeface="+mn-ea"/>
                </a:rPr>
                <a:t>D.</a:t>
              </a:r>
              <a:r>
                <a:rPr lang="zh-CN" altLang="en-US" sz="2000" b="1" dirty="0">
                  <a:latin typeface="Arial" panose="020B0604020202020204" pitchFamily="34" charset="0"/>
                  <a:ea typeface="宋体" panose="02010600030101010101" pitchFamily="2" charset="-122"/>
                  <a:sym typeface="+mn-ea"/>
                </a:rPr>
                <a:t>土地权属的出租</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873760" y="4221480"/>
            <a:ext cx="7746365" cy="4781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BC</a:t>
            </a: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矩形 9217"/>
          <p:cNvSpPr/>
          <p:nvPr/>
        </p:nvSpPr>
        <p:spPr>
          <a:xfrm>
            <a:off x="827088" y="1339850"/>
            <a:ext cx="7489825" cy="3279140"/>
          </a:xfrm>
          <a:prstGeom prst="rect">
            <a:avLst/>
          </a:prstGeom>
          <a:noFill/>
          <a:ln w="9525">
            <a:noFill/>
          </a:ln>
        </p:spPr>
        <p:txBody>
          <a:bodyPr wrap="square" anchor="t" anchorCtr="0">
            <a:spAutoFit/>
          </a:bodyPr>
          <a:p>
            <a:pPr>
              <a:lnSpc>
                <a:spcPct val="115000"/>
              </a:lnSpc>
            </a:pPr>
            <a:r>
              <a:rPr lang="en-US" altLang="zh-CN" sz="2400" dirty="0">
                <a:solidFill>
                  <a:schemeClr val="tx1"/>
                </a:solidFill>
                <a:latin typeface="微软雅黑" panose="020B0503020204020204" charset="-122"/>
                <a:ea typeface="微软雅黑" panose="020B0503020204020204" charset="-122"/>
              </a:rPr>
              <a:t>      </a:t>
            </a:r>
            <a:r>
              <a:rPr lang="zh-CN" altLang="en-US" sz="2400" dirty="0">
                <a:solidFill>
                  <a:schemeClr val="tx1"/>
                </a:solidFill>
                <a:latin typeface="微软雅黑" panose="020B0503020204020204" charset="-122"/>
                <a:ea typeface="微软雅黑" panose="020B0503020204020204" charset="-122"/>
              </a:rPr>
              <a:t>在中国境内转移土地、房屋权属，承受的单位和个人为契税的纳税人。</a:t>
            </a:r>
            <a:endParaRPr lang="en-US" altLang="zh-CN" sz="2800" b="1" dirty="0">
              <a:latin typeface="Arial" panose="020B0604020202020204" pitchFamily="34" charset="0"/>
              <a:ea typeface="宋体" panose="02010600030101010101" pitchFamily="2" charset="-122"/>
            </a:endParaRPr>
          </a:p>
          <a:p>
            <a:r>
              <a:rPr lang="en-US" altLang="zh-CN" sz="2000" b="1" dirty="0">
                <a:latin typeface="Arial" panose="020B0604020202020204" pitchFamily="34" charset="0"/>
                <a:ea typeface="宋体" panose="02010600030101010101" pitchFamily="2" charset="-122"/>
              </a:rPr>
              <a:t>【</a:t>
            </a:r>
            <a:r>
              <a:rPr lang="zh-CN" altLang="en-US" sz="2000" b="1" dirty="0">
                <a:latin typeface="Arial" panose="020B0604020202020204" pitchFamily="34" charset="0"/>
                <a:ea typeface="宋体" panose="02010600030101010101" pitchFamily="2" charset="-122"/>
              </a:rPr>
              <a:t>归纳</a:t>
            </a:r>
            <a:r>
              <a:rPr lang="en-US" altLang="zh-CN" sz="2000" b="1" dirty="0">
                <a:latin typeface="Arial" panose="020B0604020202020204" pitchFamily="34" charset="0"/>
                <a:ea typeface="宋体" panose="02010600030101010101" pitchFamily="2" charset="-122"/>
              </a:rPr>
              <a:t>】</a:t>
            </a:r>
            <a:r>
              <a:rPr lang="zh-CN" altLang="en-US" sz="2000" b="1" dirty="0">
                <a:latin typeface="Arial" panose="020B0604020202020204" pitchFamily="34" charset="0"/>
                <a:ea typeface="宋体" panose="02010600030101010101" pitchFamily="2" charset="-122"/>
              </a:rPr>
              <a:t>对于转让房地产权属的行为，转让方和承受方的纳税情况如下表：</a:t>
            </a:r>
            <a:endParaRPr lang="zh-CN" altLang="en-US" sz="2000" dirty="0">
              <a:solidFill>
                <a:srgbClr val="71096C"/>
              </a:solidFill>
              <a:latin typeface="幼圆" panose="02010509060101010101" pitchFamily="49" charset="-122"/>
              <a:ea typeface="幼圆" panose="02010509060101010101" pitchFamily="49" charset="-122"/>
            </a:endParaRPr>
          </a:p>
          <a:p>
            <a:endParaRPr lang="zh-CN" altLang="en-US" sz="2800" dirty="0">
              <a:solidFill>
                <a:srgbClr val="71096C"/>
              </a:solidFill>
              <a:latin typeface="幼圆" panose="02010509060101010101" pitchFamily="49" charset="-122"/>
              <a:ea typeface="幼圆" panose="02010509060101010101" pitchFamily="49" charset="-122"/>
            </a:endParaRPr>
          </a:p>
          <a:p>
            <a:endParaRPr lang="zh-CN" altLang="en-US" sz="2800" dirty="0">
              <a:solidFill>
                <a:srgbClr val="71096C"/>
              </a:solidFill>
              <a:latin typeface="幼圆" panose="02010509060101010101" pitchFamily="49" charset="-122"/>
              <a:ea typeface="幼圆" panose="02010509060101010101" pitchFamily="49" charset="-122"/>
            </a:endParaRPr>
          </a:p>
          <a:p>
            <a:endParaRPr lang="zh-CN" altLang="en-US" sz="2800" dirty="0">
              <a:solidFill>
                <a:srgbClr val="71096C"/>
              </a:solidFill>
              <a:latin typeface="幼圆" panose="02010509060101010101" pitchFamily="49" charset="-122"/>
              <a:ea typeface="幼圆" panose="02010509060101010101" pitchFamily="49" charset="-122"/>
            </a:endParaRPr>
          </a:p>
          <a:p>
            <a:endParaRPr lang="zh-CN" altLang="en-US" sz="2800" dirty="0">
              <a:solidFill>
                <a:srgbClr val="71096C"/>
              </a:solidFill>
              <a:latin typeface="幼圆" panose="02010509060101010101" pitchFamily="49" charset="-122"/>
              <a:ea typeface="幼圆" panose="02010509060101010101" pitchFamily="49" charset="-122"/>
            </a:endParaRPr>
          </a:p>
        </p:txBody>
      </p:sp>
      <p:sp>
        <p:nvSpPr>
          <p:cNvPr id="78850" name="文本框 9218"/>
          <p:cNvSpPr txBox="1"/>
          <p:nvPr/>
        </p:nvSpPr>
        <p:spPr>
          <a:xfrm>
            <a:off x="862013" y="504825"/>
            <a:ext cx="3738880" cy="521970"/>
          </a:xfrm>
          <a:prstGeom prst="rect">
            <a:avLst/>
          </a:prstGeom>
          <a:noFill/>
          <a:ln w="9525">
            <a:noFill/>
          </a:ln>
        </p:spPr>
        <p:txBody>
          <a:bodyPr wrap="none" anchor="t" anchorCtr="0">
            <a:spAutoFit/>
          </a:bodyPr>
          <a:p>
            <a:r>
              <a:rPr lang="zh-CN" altLang="en-US" sz="2800" b="1" dirty="0">
                <a:solidFill>
                  <a:srgbClr val="71096C"/>
                </a:solidFill>
                <a:latin typeface="微软雅黑" panose="020B0503020204020204" charset="-122"/>
                <a:ea typeface="微软雅黑" panose="020B0503020204020204" charset="-122"/>
              </a:rPr>
              <a:t>（二）契税纳税义务人</a:t>
            </a:r>
            <a:endParaRPr lang="zh-CN" altLang="en-US" sz="2800" b="1" dirty="0">
              <a:solidFill>
                <a:srgbClr val="71096C"/>
              </a:solidFill>
              <a:latin typeface="微软雅黑" panose="020B0503020204020204" charset="-122"/>
              <a:ea typeface="微软雅黑" panose="020B0503020204020204" charset="-122"/>
            </a:endParaRPr>
          </a:p>
        </p:txBody>
      </p:sp>
      <p:graphicFrame>
        <p:nvGraphicFramePr>
          <p:cNvPr id="27681" name="Group 33"/>
          <p:cNvGraphicFramePr>
            <a:graphicFrameLocks noGrp="1"/>
          </p:cNvGraphicFramePr>
          <p:nvPr>
            <p:custDataLst>
              <p:tags r:id="rId1"/>
            </p:custDataLst>
          </p:nvPr>
        </p:nvGraphicFramePr>
        <p:xfrm>
          <a:off x="1011555" y="2924810"/>
          <a:ext cx="7384415" cy="3110865"/>
        </p:xfrm>
        <a:graphic>
          <a:graphicData uri="http://schemas.openxmlformats.org/drawingml/2006/table">
            <a:tbl>
              <a:tblPr/>
              <a:tblGrid>
                <a:gridCol w="3693160"/>
                <a:gridCol w="3691255"/>
              </a:tblGrid>
              <a:tr h="403225">
                <a:tc>
                  <a:txBody>
                    <a:bodyPr/>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转让方</a:t>
                      </a:r>
                      <a:endPar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承受方</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07640">
                <a:tc>
                  <a:txBody>
                    <a:bodyPr/>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a:t>
                      </a:r>
                      <a:r>
                        <a:rPr kumimoji="0" lang="en-US" altLang="zh-CN"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1</a:t>
                      </a: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）增值税（转让无形资产、销售不动产）</a:t>
                      </a:r>
                      <a:endPar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a:t>
                      </a:r>
                      <a:r>
                        <a:rPr kumimoji="0" lang="en-US" altLang="zh-CN"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2</a:t>
                      </a: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）城建税教育费附加（涉外单位、个人不交）</a:t>
                      </a:r>
                      <a:endPar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a:t>
                      </a:r>
                      <a:r>
                        <a:rPr kumimoji="0" lang="en-US" altLang="zh-CN"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3</a:t>
                      </a: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）印花税（产权转移书据）</a:t>
                      </a:r>
                      <a:endPar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a:t>
                      </a:r>
                      <a:r>
                        <a:rPr kumimoji="0" lang="en-US" altLang="zh-CN"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4</a:t>
                      </a: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）土地增值税</a:t>
                      </a:r>
                      <a:endPar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a:t>
                      </a:r>
                      <a:r>
                        <a:rPr kumimoji="0" lang="en-US" altLang="zh-CN"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5</a:t>
                      </a: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）企业所得税（或个人所得税）</a:t>
                      </a:r>
                      <a:endPar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a:t>
                      </a:r>
                      <a:r>
                        <a:rPr kumimoji="0" lang="en-US" altLang="zh-CN"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1</a:t>
                      </a: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）印花税（产权转移书据）</a:t>
                      </a:r>
                      <a:endPar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a:t>
                      </a:r>
                      <a:r>
                        <a:rPr kumimoji="0" lang="en-US" altLang="zh-CN"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2</a:t>
                      </a:r>
                      <a:r>
                        <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rPr>
                        <a:t>）契税</a:t>
                      </a:r>
                      <a:endParaRPr kumimoji="0" lang="zh-CN" altLang="en-US" sz="2000" b="0" i="0" u="none" strike="noStrike" cap="none" normalizeH="0" baseline="0" dirty="0" smtClean="0">
                        <a:ln>
                          <a:noFill/>
                        </a:ln>
                        <a:solidFill>
                          <a:schemeClr val="tx1"/>
                        </a:solidFill>
                        <a:effectLst/>
                        <a:latin typeface="微软雅黑" panose="020B0503020204020204" charset="-122"/>
                        <a:ea typeface="微软雅黑" panose="020B0503020204020204" charset="-122"/>
                        <a:cs typeface="微软雅黑" panose="020B0503020204020204"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55700" y="915988"/>
            <a:ext cx="7077075" cy="3636010"/>
          </a:xfrm>
          <a:prstGeom prst="rect">
            <a:avLst/>
          </a:prstGeom>
          <a:noFill/>
        </p:spPr>
        <p:txBody>
          <a:bodyPr wrap="square" rtlCol="0" anchor="t">
            <a:spAutoFit/>
          </a:bodyPr>
          <a:p>
            <a:pPr indent="466725" defTabSz="685800">
              <a:lnSpc>
                <a:spcPct val="120000"/>
              </a:lnSpc>
              <a:spcBef>
                <a:spcPts val="0"/>
              </a:spcBef>
              <a:spcAft>
                <a:spcPts val="0"/>
              </a:spcAft>
              <a:buClrTx/>
              <a:buSzTx/>
            </a:pPr>
            <a:r>
              <a:rPr lang="zh-CN" altLang="zh-CN" sz="2400" noProof="1" dirty="0">
                <a:solidFill>
                  <a:srgbClr val="FF0000"/>
                </a:solidFill>
                <a:latin typeface="微软雅黑" panose="020B0503020204020204" charset="-122"/>
                <a:ea typeface="微软雅黑" panose="020B0503020204020204" charset="-122"/>
                <a:cs typeface="+mn-cs"/>
                <a:sym typeface="+mn-ea"/>
              </a:rPr>
              <a:t>【提示</a:t>
            </a:r>
            <a:r>
              <a:rPr lang="en-US" altLang="zh-CN" sz="2400" noProof="1" dirty="0">
                <a:solidFill>
                  <a:srgbClr val="FF0000"/>
                </a:solidFill>
                <a:latin typeface="微软雅黑" panose="020B0503020204020204" charset="-122"/>
                <a:ea typeface="微软雅黑" panose="020B0503020204020204" charset="-122"/>
                <a:cs typeface="+mn-cs"/>
                <a:sym typeface="+mn-ea"/>
              </a:rPr>
              <a:t>1</a:t>
            </a:r>
            <a:r>
              <a:rPr lang="zh-CN" altLang="zh-CN" sz="2400" noProof="1" dirty="0">
                <a:solidFill>
                  <a:srgbClr val="FF0000"/>
                </a:solidFill>
                <a:latin typeface="微软雅黑" panose="020B0503020204020204" charset="-122"/>
                <a:ea typeface="微软雅黑" panose="020B0503020204020204" charset="-122"/>
                <a:cs typeface="+mn-cs"/>
                <a:sym typeface="+mn-ea"/>
              </a:rPr>
              <a:t>】</a:t>
            </a:r>
            <a:r>
              <a:rPr lang="zh-CN" altLang="zh-CN" sz="2400" noProof="1" dirty="0">
                <a:latin typeface="微软雅黑" panose="020B0503020204020204" charset="-122"/>
                <a:ea typeface="微软雅黑" panose="020B0503020204020204" charset="-122"/>
                <a:cs typeface="+mn-cs"/>
                <a:sym typeface="+mn-ea"/>
              </a:rPr>
              <a:t>“承受”，是指以受让、购买、受赠、互换等方式取得土地、房屋权属的行为。</a:t>
            </a:r>
            <a:endParaRPr lang="zh-CN" altLang="zh-CN" sz="2400" kern="1200" noProof="1" dirty="0">
              <a:latin typeface="微软雅黑" panose="020B0503020204020204" charset="-122"/>
              <a:ea typeface="微软雅黑" panose="020B0503020204020204" charset="-122"/>
              <a:cs typeface="+mn-cs"/>
            </a:endParaRPr>
          </a:p>
          <a:p>
            <a:pPr indent="466725" defTabSz="685800">
              <a:lnSpc>
                <a:spcPct val="120000"/>
              </a:lnSpc>
              <a:spcBef>
                <a:spcPts val="0"/>
              </a:spcBef>
              <a:spcAft>
                <a:spcPts val="0"/>
              </a:spcAft>
              <a:buClrTx/>
              <a:buSzTx/>
            </a:pPr>
            <a:r>
              <a:rPr lang="zh-CN" altLang="zh-CN" sz="2400" noProof="1" dirty="0">
                <a:solidFill>
                  <a:srgbClr val="FF0000"/>
                </a:solidFill>
                <a:latin typeface="微软雅黑" panose="020B0503020204020204" charset="-122"/>
                <a:ea typeface="微软雅黑" panose="020B0503020204020204" charset="-122"/>
                <a:cs typeface="+mn-cs"/>
                <a:sym typeface="+mn-ea"/>
              </a:rPr>
              <a:t>【提示</a:t>
            </a:r>
            <a:r>
              <a:rPr lang="en-US" altLang="zh-CN" sz="2400" noProof="1" dirty="0">
                <a:solidFill>
                  <a:srgbClr val="FF0000"/>
                </a:solidFill>
                <a:latin typeface="微软雅黑" panose="020B0503020204020204" charset="-122"/>
                <a:ea typeface="微软雅黑" panose="020B0503020204020204" charset="-122"/>
                <a:cs typeface="+mn-cs"/>
                <a:sym typeface="+mn-ea"/>
              </a:rPr>
              <a:t>2</a:t>
            </a:r>
            <a:r>
              <a:rPr lang="zh-CN" altLang="zh-CN" sz="2400" noProof="1" dirty="0">
                <a:solidFill>
                  <a:srgbClr val="FF0000"/>
                </a:solidFill>
                <a:latin typeface="微软雅黑" panose="020B0503020204020204" charset="-122"/>
                <a:ea typeface="微软雅黑" panose="020B0503020204020204" charset="-122"/>
                <a:cs typeface="+mn-cs"/>
                <a:sym typeface="+mn-ea"/>
              </a:rPr>
              <a:t>】</a:t>
            </a:r>
            <a:r>
              <a:rPr lang="zh-CN" altLang="zh-CN" sz="2400" noProof="1" dirty="0">
                <a:latin typeface="微软雅黑" panose="020B0503020204020204" charset="-122"/>
                <a:ea typeface="微软雅黑" panose="020B0503020204020204" charset="-122"/>
                <a:cs typeface="+mn-cs"/>
                <a:sym typeface="+mn-ea"/>
              </a:rPr>
              <a:t>土地、房屋权属，是指土地使用权和房屋所有权；</a:t>
            </a:r>
            <a:endParaRPr lang="zh-CN" altLang="zh-CN" sz="2400" kern="1200" noProof="1" dirty="0">
              <a:latin typeface="微软雅黑" panose="020B0503020204020204" charset="-122"/>
              <a:ea typeface="微软雅黑" panose="020B0503020204020204" charset="-122"/>
              <a:cs typeface="+mn-cs"/>
            </a:endParaRPr>
          </a:p>
          <a:p>
            <a:pPr indent="466725" defTabSz="685800">
              <a:lnSpc>
                <a:spcPct val="120000"/>
              </a:lnSpc>
              <a:spcBef>
                <a:spcPts val="0"/>
              </a:spcBef>
              <a:spcAft>
                <a:spcPts val="0"/>
              </a:spcAft>
              <a:buClrTx/>
              <a:buSzTx/>
            </a:pPr>
            <a:r>
              <a:rPr lang="zh-CN" altLang="zh-CN" sz="2400" noProof="1" dirty="0">
                <a:solidFill>
                  <a:srgbClr val="FF0000"/>
                </a:solidFill>
                <a:latin typeface="微软雅黑" panose="020B0503020204020204" charset="-122"/>
                <a:ea typeface="微软雅黑" panose="020B0503020204020204" charset="-122"/>
                <a:cs typeface="+mn-cs"/>
                <a:sym typeface="+mn-ea"/>
              </a:rPr>
              <a:t>【提示</a:t>
            </a:r>
            <a:r>
              <a:rPr lang="en-US" altLang="zh-CN" sz="2400" noProof="1" dirty="0">
                <a:solidFill>
                  <a:srgbClr val="FF0000"/>
                </a:solidFill>
                <a:latin typeface="微软雅黑" panose="020B0503020204020204" charset="-122"/>
                <a:ea typeface="微软雅黑" panose="020B0503020204020204" charset="-122"/>
                <a:cs typeface="+mn-cs"/>
                <a:sym typeface="+mn-ea"/>
              </a:rPr>
              <a:t>3</a:t>
            </a:r>
            <a:r>
              <a:rPr lang="zh-CN" altLang="zh-CN" sz="2400" noProof="1" dirty="0">
                <a:solidFill>
                  <a:srgbClr val="FF0000"/>
                </a:solidFill>
                <a:latin typeface="微软雅黑" panose="020B0503020204020204" charset="-122"/>
                <a:ea typeface="微软雅黑" panose="020B0503020204020204" charset="-122"/>
                <a:cs typeface="+mn-cs"/>
                <a:sym typeface="+mn-ea"/>
              </a:rPr>
              <a:t>】</a:t>
            </a:r>
            <a:r>
              <a:rPr lang="zh-CN" altLang="zh-CN" sz="2400" noProof="1" dirty="0">
                <a:latin typeface="微软雅黑" panose="020B0503020204020204" charset="-122"/>
                <a:ea typeface="微软雅黑" panose="020B0503020204020204" charset="-122"/>
                <a:cs typeface="+mn-cs"/>
                <a:sym typeface="+mn-ea"/>
              </a:rPr>
              <a:t>单位，是指企业单位、事业单位、国家机关、军事单位和社会团体以及其他组织；个人，是指个体经营者和其他个人。</a:t>
            </a:r>
            <a:endParaRPr lang="zh-CN" altLang="zh-CN" sz="2400" kern="1200" noProof="1" dirty="0">
              <a:latin typeface="微软雅黑" panose="020B0503020204020204" charset="-122"/>
              <a:ea typeface="微软雅黑" panose="020B0503020204020204" charset="-122"/>
              <a:cs typeface="+mn-cs"/>
            </a:endParaRPr>
          </a:p>
          <a:p>
            <a:pPr indent="466725" defTabSz="685800">
              <a:lnSpc>
                <a:spcPct val="120000"/>
              </a:lnSpc>
              <a:spcBef>
                <a:spcPts val="0"/>
              </a:spcBef>
              <a:spcAft>
                <a:spcPts val="0"/>
              </a:spcAft>
              <a:buClrTx/>
              <a:buSzTx/>
            </a:pPr>
            <a:endParaRPr lang="zh-CN" altLang="en-US" sz="2400" noProof="1"/>
          </a:p>
        </p:txBody>
      </p:sp>
    </p:spTree>
  </p:cSld>
  <p:clrMapOvr>
    <a:masterClrMapping/>
  </p:clrMapOvr>
  <p:transition>
    <p:blinds dir="ver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995920" cy="359473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70" y="4124"/>
              <a:ext cx="6996" cy="2246"/>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单选题】</a:t>
              </a:r>
              <a:r>
                <a:rPr lang="zh-CN" altLang="en-US" sz="2000" b="1" dirty="0">
                  <a:latin typeface="Arial" panose="020B0604020202020204" pitchFamily="34" charset="0"/>
                  <a:ea typeface="宋体" panose="02010600030101010101" pitchFamily="2" charset="-122"/>
                  <a:sym typeface="+mn-ea"/>
                </a:rPr>
                <a:t>甲企业将土地使用权有偿转让给乙企业，以下说法正确的是（    ）。</a:t>
              </a:r>
              <a:endParaRPr lang="zh-CN" altLang="en-US" sz="2000" b="1" dirty="0">
                <a:latin typeface="Arial" panose="020B0604020202020204" pitchFamily="34" charset="0"/>
                <a:ea typeface="宋体" panose="02010600030101010101" pitchFamily="2" charset="-122"/>
              </a:endParaRPr>
            </a:p>
            <a:p>
              <a:pPr>
                <a:lnSpc>
                  <a:spcPct val="120000"/>
                </a:lnSpc>
              </a:pPr>
              <a:r>
                <a:rPr lang="en-US" altLang="zh-CN" sz="2000" b="1" dirty="0">
                  <a:latin typeface="Arial" panose="020B0604020202020204" pitchFamily="34" charset="0"/>
                  <a:ea typeface="宋体" panose="02010600030101010101" pitchFamily="2" charset="-122"/>
                  <a:sym typeface="+mn-ea"/>
                </a:rPr>
                <a:t>A.</a:t>
              </a:r>
              <a:r>
                <a:rPr lang="zh-CN" altLang="en-US" sz="2000" b="1" dirty="0">
                  <a:latin typeface="Arial" panose="020B0604020202020204" pitchFamily="34" charset="0"/>
                  <a:ea typeface="宋体" panose="02010600030101010101" pitchFamily="2" charset="-122"/>
                  <a:sym typeface="+mn-ea"/>
                </a:rPr>
                <a:t>甲企业缴纳土地增值税和契税</a:t>
              </a:r>
              <a:endParaRPr lang="zh-CN" altLang="en-US" sz="2000" b="1" dirty="0">
                <a:latin typeface="Arial" panose="020B0604020202020204" pitchFamily="34" charset="0"/>
                <a:ea typeface="宋体" panose="02010600030101010101" pitchFamily="2" charset="-122"/>
              </a:endParaRPr>
            </a:p>
            <a:p>
              <a:pPr>
                <a:lnSpc>
                  <a:spcPct val="120000"/>
                </a:lnSpc>
              </a:pPr>
              <a:r>
                <a:rPr lang="en-US" altLang="zh-CN" sz="2000" b="1" dirty="0">
                  <a:latin typeface="Arial" panose="020B0604020202020204" pitchFamily="34" charset="0"/>
                  <a:ea typeface="宋体" panose="02010600030101010101" pitchFamily="2" charset="-122"/>
                  <a:sym typeface="+mn-ea"/>
                </a:rPr>
                <a:t>B.</a:t>
              </a:r>
              <a:r>
                <a:rPr lang="zh-CN" altLang="en-US" sz="2000" b="1" dirty="0">
                  <a:latin typeface="Arial" panose="020B0604020202020204" pitchFamily="34" charset="0"/>
                  <a:ea typeface="宋体" panose="02010600030101010101" pitchFamily="2" charset="-122"/>
                  <a:sym typeface="+mn-ea"/>
                </a:rPr>
                <a:t>乙企业缴纳土地增值税和契税</a:t>
              </a:r>
              <a:endParaRPr lang="zh-CN" altLang="en-US" sz="2000" b="1" dirty="0">
                <a:latin typeface="Arial" panose="020B0604020202020204" pitchFamily="34" charset="0"/>
                <a:ea typeface="宋体" panose="02010600030101010101" pitchFamily="2" charset="-122"/>
              </a:endParaRPr>
            </a:p>
            <a:p>
              <a:pPr>
                <a:lnSpc>
                  <a:spcPct val="120000"/>
                </a:lnSpc>
              </a:pPr>
              <a:r>
                <a:rPr lang="en-US" altLang="zh-CN" sz="2000" b="1" dirty="0">
                  <a:latin typeface="Arial" panose="020B0604020202020204" pitchFamily="34" charset="0"/>
                  <a:ea typeface="宋体" panose="02010600030101010101" pitchFamily="2" charset="-122"/>
                  <a:sym typeface="+mn-ea"/>
                </a:rPr>
                <a:t>C.</a:t>
              </a:r>
              <a:r>
                <a:rPr lang="zh-CN" altLang="en-US" sz="2000" b="1" dirty="0">
                  <a:latin typeface="Arial" panose="020B0604020202020204" pitchFamily="34" charset="0"/>
                  <a:ea typeface="宋体" panose="02010600030101010101" pitchFamily="2" charset="-122"/>
                  <a:sym typeface="+mn-ea"/>
                </a:rPr>
                <a:t>甲企业缴纳土地增值税，乙企业缴纳契税</a:t>
              </a:r>
              <a:endParaRPr lang="zh-CN" altLang="en-US" sz="2000" b="1" dirty="0">
                <a:latin typeface="Arial" panose="020B0604020202020204" pitchFamily="34" charset="0"/>
                <a:ea typeface="宋体" panose="02010600030101010101" pitchFamily="2" charset="-122"/>
              </a:endParaRPr>
            </a:p>
            <a:p>
              <a:pPr>
                <a:lnSpc>
                  <a:spcPct val="120000"/>
                </a:lnSpc>
              </a:pPr>
              <a:r>
                <a:rPr lang="en-US" altLang="zh-CN" sz="2000" b="1" dirty="0">
                  <a:latin typeface="Arial" panose="020B0604020202020204" pitchFamily="34" charset="0"/>
                  <a:ea typeface="宋体" panose="02010600030101010101" pitchFamily="2" charset="-122"/>
                  <a:sym typeface="+mn-ea"/>
                </a:rPr>
                <a:t>D.</a:t>
              </a:r>
              <a:r>
                <a:rPr lang="zh-CN" altLang="en-US" sz="2000" b="1" dirty="0">
                  <a:latin typeface="Arial" panose="020B0604020202020204" pitchFamily="34" charset="0"/>
                  <a:ea typeface="宋体" panose="02010600030101010101" pitchFamily="2" charset="-122"/>
                  <a:sym typeface="+mn-ea"/>
                </a:rPr>
                <a:t>甲企业缴纳契税，乙企业缴纳土地增值税</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873760" y="4221480"/>
            <a:ext cx="7746365" cy="4781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C</a:t>
            </a: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文本占位符 395266"/>
          <p:cNvSpPr>
            <a:spLocks noGrp="1"/>
          </p:cNvSpPr>
          <p:nvPr>
            <p:ph idx="1"/>
          </p:nvPr>
        </p:nvSpPr>
        <p:spPr>
          <a:xfrm>
            <a:off x="611188" y="476885"/>
            <a:ext cx="8491538" cy="6294438"/>
          </a:xfrm>
        </p:spPr>
        <p:txBody>
          <a:bodyPr anchor="t"/>
          <a:p>
            <a:pPr marL="342900" marR="0" indent="-342900" algn="l" defTabSz="914400" rtl="0" eaLnBrk="1" fontAlgn="base" latinLnBrk="0" hangingPunct="1">
              <a:lnSpc>
                <a:spcPct val="115000"/>
              </a:lnSpc>
              <a:spcBef>
                <a:spcPct val="0"/>
              </a:spcBef>
              <a:spcAft>
                <a:spcPts val="0"/>
              </a:spcAft>
              <a:buClr>
                <a:schemeClr val="bg2"/>
              </a:buClr>
              <a:buSzPct val="75000"/>
              <a:buFont typeface="Wingdings" panose="05000000000000000000" pitchFamily="2" charset="2"/>
              <a:buChar char="n"/>
            </a:pPr>
            <a:r>
              <a:rPr kumimoji="0" lang="zh-CN" altLang="en-US" sz="2800" b="1" i="0" u="none" strike="noStrike" kern="1200" cap="none" spc="0" normalizeH="0" baseline="0" noProof="1" dirty="0">
                <a:solidFill>
                  <a:schemeClr val="bg2">
                    <a:lumMod val="60000"/>
                    <a:lumOff val="40000"/>
                  </a:schemeClr>
                </a:solidFill>
                <a:latin typeface="+mn-lt"/>
                <a:ea typeface="+mn-ea"/>
                <a:cs typeface="+mn-cs"/>
              </a:rPr>
              <a:t>一、房产税法规解读</a:t>
            </a:r>
            <a:endParaRPr kumimoji="0" lang="zh-CN" altLang="en-US" sz="2800" b="1" i="0" u="none" strike="noStrike" kern="1200" cap="none" spc="0" normalizeH="0" baseline="0" noProof="1" dirty="0">
              <a:solidFill>
                <a:schemeClr val="bg2">
                  <a:lumMod val="60000"/>
                  <a:lumOff val="40000"/>
                </a:schemeClr>
              </a:solidFill>
              <a:latin typeface="+mn-lt"/>
              <a:ea typeface="+mn-ea"/>
              <a:cs typeface="+mn-cs"/>
            </a:endParaRPr>
          </a:p>
          <a:p>
            <a:pPr marL="342900" marR="0" indent="-342900" algn="l" defTabSz="914400" rtl="0" eaLnBrk="1" fontAlgn="base" latinLnBrk="0" hangingPunct="1">
              <a:lnSpc>
                <a:spcPct val="115000"/>
              </a:lnSpc>
              <a:spcBef>
                <a:spcPct val="0"/>
              </a:spcBef>
              <a:spcAft>
                <a:spcPts val="0"/>
              </a:spcAft>
              <a:buClr>
                <a:schemeClr val="bg2"/>
              </a:buClr>
              <a:buSzPct val="75000"/>
              <a:buFont typeface="Wingdings" panose="05000000000000000000" pitchFamily="2" charset="2"/>
              <a:buChar char="n"/>
            </a:pPr>
            <a:r>
              <a:rPr kumimoji="0" lang="zh-CN" altLang="en-US"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rPr>
              <a:t>（一）征税范围</a:t>
            </a:r>
            <a:endParaRPr kumimoji="0" lang="zh-CN" altLang="en-US"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a:p>
            <a:pPr marL="342900" marR="0" indent="-342900" algn="l" defTabSz="914400" rtl="0" eaLnBrk="1" fontAlgn="base" latinLnBrk="0" hangingPunct="1">
              <a:lnSpc>
                <a:spcPct val="115000"/>
              </a:lnSpc>
              <a:spcBef>
                <a:spcPct val="0"/>
              </a:spcBef>
              <a:spcAft>
                <a:spcPts val="0"/>
              </a:spcAft>
              <a:buClr>
                <a:schemeClr val="bg2"/>
              </a:buClr>
              <a:buSzPct val="75000"/>
              <a:buFont typeface="Wingdings" panose="05000000000000000000" pitchFamily="2" charset="2"/>
              <a:buChar char="n"/>
            </a:pPr>
            <a:endParaRPr kumimoji="0" lang="zh-CN" altLang="en-US" sz="24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a:p>
            <a:pPr marL="742950" marR="0" lvl="1" indent="-285750" algn="l" defTabSz="914400" rtl="0" eaLnBrk="1" fontAlgn="base" latinLnBrk="0" hangingPunct="1">
              <a:lnSpc>
                <a:spcPct val="115000"/>
              </a:lnSpc>
              <a:spcBef>
                <a:spcPct val="0"/>
              </a:spcBef>
              <a:spcAft>
                <a:spcPts val="0"/>
              </a:spcAft>
              <a:buClr>
                <a:schemeClr val="accent2"/>
              </a:buClr>
              <a:buSzPct val="80000"/>
              <a:buFont typeface="Wingdings" panose="05000000000000000000" pitchFamily="2" charset="2"/>
              <a:buChar char="¨"/>
            </a:pPr>
            <a:r>
              <a:rPr kumimoji="0" lang="zh-CN" altLang="en-US"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rPr>
              <a:t>房产税的征税范围为：</a:t>
            </a:r>
            <a:r>
              <a:rPr kumimoji="0" lang="zh-CN" altLang="en-US" sz="2000" b="1" i="0" u="none" strike="noStrike" kern="1200" cap="none" spc="0" normalizeH="0" baseline="0" noProof="1" dirty="0">
                <a:solidFill>
                  <a:srgbClr val="FF0066"/>
                </a:solidFill>
                <a:latin typeface="微软雅黑" panose="020B0503020204020204" charset="-122"/>
                <a:ea typeface="微软雅黑" panose="020B0503020204020204" charset="-122"/>
                <a:cs typeface="微软雅黑" panose="020B0503020204020204" charset="-122"/>
              </a:rPr>
              <a:t>城市、县城、建制镇和工矿区的房产</a:t>
            </a:r>
            <a:r>
              <a:rPr kumimoji="0" lang="zh-CN" altLang="en-US" sz="20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rPr>
              <a:t>。</a:t>
            </a:r>
            <a:endParaRPr kumimoji="0" lang="zh-CN" altLang="en-US" sz="2000" b="1"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15000"/>
              </a:lnSpc>
              <a:spcBef>
                <a:spcPct val="0"/>
              </a:spcBef>
              <a:spcAft>
                <a:spcPts val="0"/>
              </a:spcAft>
              <a:buClrTx/>
              <a:buSzTx/>
              <a:buFont typeface="Wingdings" panose="05000000000000000000" pitchFamily="2" charset="2"/>
              <a:buChar char="n"/>
            </a:pPr>
            <a:r>
              <a:rPr kumimoji="0" lang="zh-CN" altLang="zh-CN" sz="2000" b="0" i="0" u="none" strike="noStrike" kern="1200" cap="none" spc="0" normalizeH="0" baseline="0" noProof="1" dirty="0">
                <a:solidFill>
                  <a:srgbClr val="0070C0"/>
                </a:solidFill>
                <a:latin typeface="微软雅黑" panose="020B0503020204020204" charset="-122"/>
                <a:ea typeface="微软雅黑" panose="020B0503020204020204" charset="-122"/>
                <a:cs typeface="微软雅黑" panose="020B0503020204020204" charset="-122"/>
                <a:sym typeface="+mn-ea"/>
              </a:rPr>
              <a:t>【提示</a:t>
            </a:r>
            <a:r>
              <a:rPr kumimoji="0" lang="en-US" altLang="zh-CN" sz="2000" b="0" i="0" u="none" strike="noStrike" kern="1200" cap="none" spc="0" normalizeH="0" baseline="0" noProof="1" dirty="0">
                <a:solidFill>
                  <a:srgbClr val="0070C0"/>
                </a:solidFill>
                <a:latin typeface="微软雅黑" panose="020B0503020204020204" charset="-122"/>
                <a:ea typeface="微软雅黑" panose="020B0503020204020204" charset="-122"/>
                <a:cs typeface="微软雅黑" panose="020B0503020204020204" charset="-122"/>
                <a:sym typeface="+mn-ea"/>
              </a:rPr>
              <a:t>1</a:t>
            </a:r>
            <a:r>
              <a:rPr kumimoji="0" lang="zh-CN" altLang="zh-CN" sz="2000" b="0" i="0" u="none" strike="noStrike" kern="1200" cap="none" spc="0" normalizeH="0" baseline="0" noProof="1" dirty="0">
                <a:solidFill>
                  <a:srgbClr val="0070C0"/>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不包括农村； </a:t>
            </a:r>
            <a:endParaRPr kumimoji="0" lang="zh-CN" altLang="zh-CN" sz="2000" b="0" i="0" u="none" strike="noStrike" kern="1200" cap="none" spc="0" normalizeH="0" baseline="0" noProof="1" dirty="0">
              <a:solidFill>
                <a:srgbClr val="0070C0"/>
              </a:solidFill>
              <a:latin typeface="微软雅黑" panose="020B0503020204020204" charset="-122"/>
              <a:ea typeface="微软雅黑" panose="020B0503020204020204" charset="-122"/>
              <a:cs typeface="微软雅黑" panose="020B0503020204020204" charset="-122"/>
            </a:endParaRPr>
          </a:p>
          <a:p>
            <a:pPr marL="342900" marR="0" indent="466725" algn="l" defTabSz="685800" rtl="0" eaLnBrk="1" fontAlgn="base" latinLnBrk="0" hangingPunct="1">
              <a:lnSpc>
                <a:spcPct val="115000"/>
              </a:lnSpc>
              <a:spcBef>
                <a:spcPct val="0"/>
              </a:spcBef>
              <a:spcAft>
                <a:spcPts val="0"/>
              </a:spcAft>
              <a:buClrTx/>
              <a:buSzTx/>
              <a:buFont typeface="Wingdings" panose="05000000000000000000" pitchFamily="2" charset="2"/>
              <a:buChar char="n"/>
            </a:pPr>
            <a:r>
              <a:rPr kumimoji="0" lang="zh-CN" altLang="zh-CN" sz="2000" b="0" i="0" u="none" strike="noStrike" kern="1200" cap="none" spc="0" normalizeH="0" baseline="0" noProof="1" dirty="0">
                <a:solidFill>
                  <a:srgbClr val="0070C0"/>
                </a:solidFill>
                <a:latin typeface="微软雅黑" panose="020B0503020204020204" charset="-122"/>
                <a:ea typeface="微软雅黑" panose="020B0503020204020204" charset="-122"/>
                <a:cs typeface="微软雅黑" panose="020B0503020204020204" charset="-122"/>
                <a:sym typeface="+mn-ea"/>
              </a:rPr>
              <a:t>【提示</a:t>
            </a:r>
            <a:r>
              <a:rPr kumimoji="0" lang="en-US" altLang="zh-CN" sz="2000" b="0" i="0" u="none" strike="noStrike" kern="1200" cap="none" spc="0" normalizeH="0" baseline="0" noProof="1" dirty="0">
                <a:solidFill>
                  <a:srgbClr val="0070C0"/>
                </a:solidFill>
                <a:latin typeface="微软雅黑" panose="020B0503020204020204" charset="-122"/>
                <a:ea typeface="微软雅黑" panose="020B0503020204020204" charset="-122"/>
                <a:cs typeface="微软雅黑" panose="020B0503020204020204" charset="-122"/>
                <a:sym typeface="+mn-ea"/>
              </a:rPr>
              <a:t>2</a:t>
            </a:r>
            <a:r>
              <a:rPr kumimoji="0" lang="zh-CN" altLang="zh-CN" sz="2000" b="0" i="0" u="none" strike="noStrike" kern="1200" cap="none" spc="0" normalizeH="0" baseline="0" noProof="1" dirty="0">
                <a:solidFill>
                  <a:srgbClr val="0070C0"/>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房屋是指有屋面和围护结构</a:t>
            </a:r>
            <a:r>
              <a:rPr kumimoji="0" lang="zh-CN" altLang="en-US"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有墙或两边有柱</a:t>
            </a:r>
            <a:r>
              <a:rPr kumimoji="0" lang="zh-CN" altLang="en-US"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，能够遮风避雨，可供人们在其中生产、工作、学习、娱乐、居住或储藏物资的场所。独立于房屋之外的建筑物，如围墙、烟囱、水塔、菜窖、室外游泳池等不属于房产税的征税范围。</a:t>
            </a:r>
            <a:endPar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marL="342900" marR="0" indent="466725" algn="l" defTabSz="685800" rtl="0" eaLnBrk="1" fontAlgn="base" latinLnBrk="0" hangingPunct="1">
              <a:lnSpc>
                <a:spcPct val="115000"/>
              </a:lnSpc>
              <a:spcBef>
                <a:spcPct val="0"/>
              </a:spcBef>
              <a:spcAft>
                <a:spcPts val="0"/>
              </a:spcAft>
              <a:buClrTx/>
              <a:buSzTx/>
              <a:buFont typeface="Wingdings" panose="05000000000000000000" pitchFamily="2" charset="2"/>
              <a:buChar char="n"/>
            </a:pPr>
            <a:r>
              <a:rPr kumimoji="0" lang="zh-CN" altLang="zh-CN" sz="2000" b="0" i="0" u="none" strike="noStrike" kern="1200" cap="none" spc="0" normalizeH="0" baseline="0" noProof="1" dirty="0">
                <a:solidFill>
                  <a:srgbClr val="0070C0"/>
                </a:solidFill>
                <a:latin typeface="微软雅黑" panose="020B0503020204020204" charset="-122"/>
                <a:ea typeface="微软雅黑" panose="020B0503020204020204" charset="-122"/>
                <a:cs typeface="微软雅黑" panose="020B0503020204020204" charset="-122"/>
                <a:sym typeface="+mn-ea"/>
              </a:rPr>
              <a:t>【提示</a:t>
            </a:r>
            <a:r>
              <a:rPr kumimoji="0" lang="en-US" altLang="zh-CN" sz="2000" b="0" i="0" u="none" strike="noStrike" kern="1200" cap="none" spc="0" normalizeH="0" baseline="0" noProof="1" dirty="0">
                <a:solidFill>
                  <a:srgbClr val="0070C0"/>
                </a:solidFill>
                <a:latin typeface="微软雅黑" panose="020B0503020204020204" charset="-122"/>
                <a:ea typeface="微软雅黑" panose="020B0503020204020204" charset="-122"/>
                <a:cs typeface="微软雅黑" panose="020B0503020204020204" charset="-122"/>
                <a:sym typeface="+mn-ea"/>
              </a:rPr>
              <a:t>3</a:t>
            </a:r>
            <a:r>
              <a:rPr kumimoji="0" lang="zh-CN" altLang="zh-CN" sz="2000" b="0" i="0" u="none" strike="noStrike" kern="1200" cap="none" spc="0" normalizeH="0" baseline="0" noProof="1" dirty="0">
                <a:solidFill>
                  <a:srgbClr val="0070C0"/>
                </a:solidFill>
                <a:latin typeface="微软雅黑" panose="020B0503020204020204" charset="-122"/>
                <a:ea typeface="微软雅黑" panose="020B0503020204020204" charset="-122"/>
                <a:cs typeface="微软雅黑" panose="020B0503020204020204" charset="-122"/>
                <a:sym typeface="+mn-ea"/>
              </a:rPr>
              <a:t>】</a:t>
            </a:r>
            <a:r>
              <a:rPr kumimoji="0" lang="zh-CN" altLang="zh-CN"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sym typeface="+mn-ea"/>
              </a:rPr>
              <a:t>包括房屋功能的地下建筑，如地下室、地下停车场、商场的地下部分、地下人防设施等。</a:t>
            </a:r>
            <a:endParaRPr kumimoji="0" lang="zh-CN" altLang="en-US" sz="2000" b="0" i="0" u="none" strike="noStrike" kern="1200" cap="none" spc="0" normalizeH="0" baseline="0" noProof="1" dirty="0">
              <a:solidFill>
                <a:schemeClr val="tx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 name="图片 13" descr="图片2.png"/>
          <p:cNvPicPr>
            <a:picLocks noChangeAspect="1"/>
          </p:cNvPicPr>
          <p:nvPr/>
        </p:nvPicPr>
        <p:blipFill>
          <a:blip r:embed="rId1"/>
          <a:stretch>
            <a:fillRect/>
          </a:stretch>
        </p:blipFill>
        <p:spPr>
          <a:xfrm>
            <a:off x="214282" y="214290"/>
            <a:ext cx="285752" cy="1000132"/>
          </a:xfrm>
          <a:prstGeom prst="rect">
            <a:avLst/>
          </a:prstGeom>
          <a:effectLst>
            <a:glow rad="63500">
              <a:schemeClr val="accent1">
                <a:satMod val="175000"/>
                <a:alpha val="40000"/>
              </a:schemeClr>
            </a:glow>
            <a:reflection blurRad="6350" stA="52000" endA="300" endPos="35000" dir="5400000" sy="-100000" algn="bl" rotWithShape="0"/>
          </a:effectLst>
        </p:spPr>
      </p:pic>
      <p:pic>
        <p:nvPicPr>
          <p:cNvPr id="16" name="图片 15" descr="47paint0043.jpg"/>
          <p:cNvPicPr>
            <a:picLocks noChangeAspect="1"/>
          </p:cNvPicPr>
          <p:nvPr/>
        </p:nvPicPr>
        <p:blipFill>
          <a:blip r:embed="rId2" cstate="print"/>
          <a:stretch>
            <a:fillRect/>
          </a:stretch>
        </p:blipFill>
        <p:spPr>
          <a:xfrm>
            <a:off x="7786067" y="5105085"/>
            <a:ext cx="1357322" cy="2214578"/>
          </a:xfrm>
          <a:prstGeom prst="rect">
            <a:avLst/>
          </a:prstGeom>
          <a:effectLst>
            <a:reflection blurRad="6350" stA="52000" endA="300" endPos="35000" dir="5400000" sy="-100000" algn="bl" rotWithShape="0"/>
          </a:effectLst>
        </p:spPr>
      </p:pic>
      <p:sp>
        <p:nvSpPr>
          <p:cNvPr id="81923" name="TextBox 4"/>
          <p:cNvSpPr txBox="1"/>
          <p:nvPr/>
        </p:nvSpPr>
        <p:spPr>
          <a:xfrm>
            <a:off x="500063" y="568325"/>
            <a:ext cx="8208962" cy="460375"/>
          </a:xfrm>
          <a:prstGeom prst="rect">
            <a:avLst/>
          </a:prstGeom>
          <a:noFill/>
          <a:ln w="9525">
            <a:noFill/>
          </a:ln>
        </p:spPr>
        <p:txBody>
          <a:bodyPr anchor="t" anchorCtr="0">
            <a:spAutoFit/>
          </a:bodyPr>
          <a:p>
            <a:pPr algn="just"/>
            <a:r>
              <a:rPr lang="zh-CN" altLang="en-US" sz="2400" b="1" dirty="0">
                <a:solidFill>
                  <a:srgbClr val="71096C"/>
                </a:solidFill>
                <a:latin typeface="Arial" panose="020B0604020202020204" pitchFamily="34" charset="0"/>
                <a:ea typeface="幼圆" panose="02010509060101010101" pitchFamily="49" charset="-122"/>
              </a:rPr>
              <a:t>（三）契税的计税依据、税率</a:t>
            </a:r>
            <a:endParaRPr lang="zh-CN" altLang="en-US" sz="2400" b="1" dirty="0">
              <a:solidFill>
                <a:srgbClr val="71096C"/>
              </a:solidFill>
              <a:latin typeface="Arial" panose="020B0604020202020204" pitchFamily="34" charset="0"/>
              <a:ea typeface="幼圆" panose="02010509060101010101" pitchFamily="49" charset="-122"/>
            </a:endParaRPr>
          </a:p>
        </p:txBody>
      </p:sp>
      <p:graphicFrame>
        <p:nvGraphicFramePr>
          <p:cNvPr id="30882" name="Group 162"/>
          <p:cNvGraphicFramePr>
            <a:graphicFrameLocks noGrp="1"/>
          </p:cNvGraphicFramePr>
          <p:nvPr/>
        </p:nvGraphicFramePr>
        <p:xfrm>
          <a:off x="669925" y="1254125"/>
          <a:ext cx="8048625" cy="5426075"/>
        </p:xfrm>
        <a:graphic>
          <a:graphicData uri="http://schemas.openxmlformats.org/drawingml/2006/table">
            <a:tbl>
              <a:tblPr/>
              <a:tblGrid>
                <a:gridCol w="2063750"/>
                <a:gridCol w="1186180"/>
                <a:gridCol w="1663065"/>
                <a:gridCol w="1497330"/>
                <a:gridCol w="1638300"/>
              </a:tblGrid>
              <a:tr h="446405">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征税对象</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纳税人</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计税依据</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税率</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计税公式</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5770">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土地使用权</a:t>
                      </a:r>
                      <a:r>
                        <a:rPr kumimoji="0" lang="zh-CN" altLang="en-US" sz="2000" b="0" i="0" u="none" strike="noStrike" cap="none" normalizeH="0" baseline="0" smtClean="0">
                          <a:ln>
                            <a:noFill/>
                          </a:ln>
                          <a:solidFill>
                            <a:srgbClr val="FF0000"/>
                          </a:solidFill>
                          <a:effectLst/>
                          <a:latin typeface="微软雅黑" panose="020B0503020204020204" charset="-122"/>
                          <a:ea typeface="微软雅黑" panose="020B0503020204020204" charset="-122"/>
                          <a:cs typeface="Times New Roman" panose="02020603050405020304" pitchFamily="18" charset="0"/>
                        </a:rPr>
                        <a:t>出让</a:t>
                      </a:r>
                      <a:endParaRPr kumimoji="0" lang="zh-CN" altLang="en-US" sz="2000" b="0" i="0" u="none" strike="noStrike" cap="none" normalizeH="0" baseline="0" smtClean="0">
                        <a:ln>
                          <a:noFill/>
                        </a:ln>
                        <a:solidFill>
                          <a:srgbClr val="FF0000"/>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承受方</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成交价格</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3%</a:t>
                      </a: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a:t>
                      </a:r>
                      <a:r>
                        <a:rPr kumimoji="0" lang="en-US" altLang="zh-CN"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5%</a:t>
                      </a: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的幅度内</a:t>
                      </a:r>
                      <a:r>
                        <a:rPr kumimoji="0" lang="en-US" altLang="zh-CN"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a:t>
                      </a: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各省、自治区、直辖市人民政府按本地区实际情况确定</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应纳税额</a:t>
                      </a:r>
                      <a:r>
                        <a:rPr kumimoji="0" lang="en-US" altLang="zh-CN"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a:t>
                      </a: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计税依据</a:t>
                      </a:r>
                      <a:r>
                        <a:rPr kumimoji="0" lang="en-US" altLang="zh-CN"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a:t>
                      </a: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税率</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7040">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土地使用权</a:t>
                      </a:r>
                      <a:r>
                        <a:rPr kumimoji="0" lang="zh-CN" altLang="en-US" sz="2000" b="0" i="0" u="none" strike="noStrike" cap="none" normalizeH="0" baseline="0" smtClean="0">
                          <a:ln>
                            <a:noFill/>
                          </a:ln>
                          <a:solidFill>
                            <a:srgbClr val="FF0000"/>
                          </a:solidFill>
                          <a:effectLst/>
                          <a:latin typeface="微软雅黑" panose="020B0503020204020204" charset="-122"/>
                          <a:ea typeface="微软雅黑" panose="020B0503020204020204" charset="-122"/>
                          <a:cs typeface="Times New Roman" panose="02020603050405020304" pitchFamily="18" charset="0"/>
                        </a:rPr>
                        <a:t>出售</a:t>
                      </a:r>
                      <a:endParaRPr kumimoji="0" lang="zh-CN" altLang="en-US" sz="2000" b="0" i="0" u="none" strike="noStrike" cap="none" normalizeH="0" baseline="0" smtClean="0">
                        <a:ln>
                          <a:noFill/>
                        </a:ln>
                        <a:solidFill>
                          <a:srgbClr val="FF0000"/>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买方</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cPr/>
                </a:tc>
                <a:tc vMerge="1">
                  <a:tcPr/>
                </a:tc>
                <a:tc vMerge="1">
                  <a:tcPr/>
                </a:tc>
              </a:tr>
              <a:tr h="652145">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房屋</a:t>
                      </a:r>
                      <a:r>
                        <a:rPr kumimoji="0" lang="zh-CN" altLang="en-US" sz="2000" b="0" i="0" u="none" strike="noStrike" cap="none" normalizeH="0" baseline="0" smtClean="0">
                          <a:ln>
                            <a:noFill/>
                          </a:ln>
                          <a:solidFill>
                            <a:srgbClr val="FF0000"/>
                          </a:solidFill>
                          <a:effectLst/>
                          <a:latin typeface="微软雅黑" panose="020B0503020204020204" charset="-122"/>
                          <a:ea typeface="微软雅黑" panose="020B0503020204020204" charset="-122"/>
                          <a:cs typeface="Times New Roman" panose="02020603050405020304" pitchFamily="18" charset="0"/>
                        </a:rPr>
                        <a:t>买卖</a:t>
                      </a:r>
                      <a:endParaRPr kumimoji="0" lang="zh-CN" altLang="en-US" sz="2000" b="0" i="0" u="none" strike="noStrike" cap="none" normalizeH="0" baseline="0" smtClean="0">
                        <a:ln>
                          <a:noFill/>
                        </a:ln>
                        <a:solidFill>
                          <a:srgbClr val="FF0000"/>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买方</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cPr/>
                </a:tc>
                <a:tc vMerge="1">
                  <a:tcPr/>
                </a:tc>
                <a:tc vMerge="1">
                  <a:tcPr/>
                </a:tc>
              </a:tr>
              <a:tr h="1615440">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房屋、土地使用权</a:t>
                      </a:r>
                      <a:r>
                        <a:rPr kumimoji="0" lang="zh-CN" altLang="en-US" sz="2000" b="0" i="0" u="none" strike="noStrike" cap="none" normalizeH="0" baseline="0" smtClean="0">
                          <a:ln>
                            <a:noFill/>
                          </a:ln>
                          <a:solidFill>
                            <a:srgbClr val="FF0000"/>
                          </a:solidFill>
                          <a:effectLst/>
                          <a:latin typeface="微软雅黑" panose="020B0503020204020204" charset="-122"/>
                          <a:ea typeface="微软雅黑" panose="020B0503020204020204" charset="-122"/>
                          <a:cs typeface="Times New Roman" panose="02020603050405020304" pitchFamily="18" charset="0"/>
                        </a:rPr>
                        <a:t>赠与</a:t>
                      </a: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以及其他没有价格的转移土地、房屋权属行为</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受赠方</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征收机关参照市场价核定</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cPr/>
                </a:tc>
                <a:tc vMerge="1">
                  <a:tcPr/>
                </a:tc>
              </a:tr>
              <a:tr h="1819275">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房屋、</a:t>
                      </a:r>
                      <a:r>
                        <a:rPr lang="zh-CN" altLang="en-US" sz="2000" b="0" smtClean="0">
                          <a:ln>
                            <a:noFill/>
                          </a:ln>
                          <a:effectLst/>
                          <a:latin typeface="微软雅黑" panose="020B0503020204020204" charset="-122"/>
                          <a:ea typeface="微软雅黑" panose="020B0503020204020204" charset="-122"/>
                          <a:cs typeface="Times New Roman" panose="02020603050405020304" pitchFamily="18" charset="0"/>
                          <a:sym typeface="+mn-ea"/>
                        </a:rPr>
                        <a:t>土地使用权</a:t>
                      </a:r>
                      <a:r>
                        <a:rPr lang="zh-CN" altLang="en-US" sz="2000" b="0" dirty="0">
                          <a:solidFill>
                            <a:srgbClr val="FF0000"/>
                          </a:solidFill>
                          <a:latin typeface="微软雅黑" panose="020B0503020204020204" charset="-122"/>
                          <a:ea typeface="微软雅黑" panose="020B0503020204020204" charset="-122"/>
                          <a:sym typeface="+mn-ea"/>
                        </a:rPr>
                        <a:t>互</a:t>
                      </a:r>
                      <a:r>
                        <a:rPr kumimoji="0" lang="zh-CN" altLang="en-US" sz="2000" b="0" i="0" u="none" strike="noStrike" cap="none" normalizeH="0" baseline="0" smtClean="0">
                          <a:ln>
                            <a:noFill/>
                          </a:ln>
                          <a:solidFill>
                            <a:srgbClr val="FF0000"/>
                          </a:solidFill>
                          <a:effectLst/>
                          <a:latin typeface="微软雅黑" panose="020B0503020204020204" charset="-122"/>
                          <a:ea typeface="微软雅黑" panose="020B0503020204020204" charset="-122"/>
                          <a:cs typeface="Times New Roman" panose="02020603050405020304" pitchFamily="18" charset="0"/>
                        </a:rPr>
                        <a:t>换</a:t>
                      </a:r>
                      <a:endParaRPr kumimoji="0" lang="zh-CN" altLang="en-US" sz="2000" b="0" i="0" u="none" strike="noStrike" cap="none" normalizeH="0" baseline="0" smtClean="0">
                        <a:ln>
                          <a:noFill/>
                        </a:ln>
                        <a:solidFill>
                          <a:srgbClr val="FF0000"/>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rPr>
                        <a:t>付出差价方</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等价</a:t>
                      </a:r>
                      <a:r>
                        <a:rPr lang="zh-CN" altLang="en-US" sz="2000" b="0" dirty="0">
                          <a:solidFill>
                            <a:srgbClr val="000000"/>
                          </a:solidFill>
                          <a:latin typeface="微软雅黑" panose="020B0503020204020204" charset="-122"/>
                          <a:ea typeface="微软雅黑" panose="020B0503020204020204" charset="-122"/>
                          <a:cs typeface="微软雅黑" panose="020B0503020204020204" charset="-122"/>
                          <a:sym typeface="+mn-ea"/>
                        </a:rPr>
                        <a:t>互</a:t>
                      </a: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换免征契税；不等价</a:t>
                      </a:r>
                      <a:r>
                        <a:rPr lang="zh-CN" altLang="en-US" sz="2000" b="0" dirty="0">
                          <a:solidFill>
                            <a:srgbClr val="000000"/>
                          </a:solidFill>
                          <a:latin typeface="微软雅黑" panose="020B0503020204020204" charset="-122"/>
                          <a:ea typeface="微软雅黑" panose="020B0503020204020204" charset="-122"/>
                          <a:cs typeface="微软雅黑" panose="020B0503020204020204" charset="-122"/>
                          <a:sym typeface="+mn-ea"/>
                        </a:rPr>
                        <a:t>互</a:t>
                      </a: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换</a:t>
                      </a:r>
                      <a:r>
                        <a:rPr kumimoji="0" lang="en-US" altLang="zh-CN"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a:t>
                      </a: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依</a:t>
                      </a:r>
                      <a:r>
                        <a:rPr lang="zh-CN" altLang="en-US" sz="2000" b="0" dirty="0">
                          <a:solidFill>
                            <a:srgbClr val="000000"/>
                          </a:solidFill>
                          <a:latin typeface="微软雅黑" panose="020B0503020204020204" charset="-122"/>
                          <a:ea typeface="微软雅黑" panose="020B0503020204020204" charset="-122"/>
                          <a:cs typeface="微软雅黑" panose="020B0503020204020204" charset="-122"/>
                          <a:sym typeface="+mn-ea"/>
                        </a:rPr>
                        <a:t>互</a:t>
                      </a:r>
                      <a:r>
                        <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rPr>
                        <a:t>换价格差额</a:t>
                      </a:r>
                      <a:endParaRPr kumimoji="0" lang="zh-CN" altLang="en-US" sz="2000" b="0" i="0" u="none" strike="noStrike" cap="none" normalizeH="0" baseline="0" smtClean="0">
                        <a:ln>
                          <a:noFill/>
                        </a:ln>
                        <a:solidFill>
                          <a:schemeClr val="tx1"/>
                        </a:solidFill>
                        <a:effectLst/>
                        <a:latin typeface="微软雅黑" panose="020B0503020204020204" charset="-122"/>
                        <a:ea typeface="微软雅黑" panose="020B0503020204020204" charset="-122"/>
                        <a:cs typeface="微软雅黑" panose="020B0503020204020204"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cPr/>
                </a:tc>
                <a:tc vMerge="1">
                  <a:tcPr/>
                </a:tc>
              </a:tr>
            </a:tbl>
          </a:graphicData>
        </a:graphic>
      </p:graphicFrame>
    </p:spTree>
  </p:cSld>
  <p:clrMapOvr>
    <a:masterClrMapping/>
  </p:clrMapOvr>
  <p:transition>
    <p:blinds dir="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 name="图片 13" descr="图片2.png"/>
          <p:cNvPicPr>
            <a:picLocks noChangeAspect="1"/>
          </p:cNvPicPr>
          <p:nvPr/>
        </p:nvPicPr>
        <p:blipFill>
          <a:blip r:embed="rId1"/>
          <a:stretch>
            <a:fillRect/>
          </a:stretch>
        </p:blipFill>
        <p:spPr>
          <a:xfrm>
            <a:off x="214282" y="214290"/>
            <a:ext cx="285752" cy="1000132"/>
          </a:xfrm>
          <a:prstGeom prst="rect">
            <a:avLst/>
          </a:prstGeom>
          <a:effectLst>
            <a:glow rad="63500">
              <a:schemeClr val="accent1">
                <a:satMod val="175000"/>
                <a:alpha val="40000"/>
              </a:schemeClr>
            </a:glow>
            <a:reflection blurRad="6350" stA="52000" endA="300" endPos="35000" dir="5400000" sy="-100000" algn="bl" rotWithShape="0"/>
          </a:effectLst>
        </p:spPr>
      </p:pic>
      <p:pic>
        <p:nvPicPr>
          <p:cNvPr id="16" name="图片 15" descr="47paint0043.jpg"/>
          <p:cNvPicPr>
            <a:picLocks noChangeAspect="1"/>
          </p:cNvPicPr>
          <p:nvPr/>
        </p:nvPicPr>
        <p:blipFill>
          <a:blip r:embed="rId2" cstate="print"/>
          <a:stretch>
            <a:fillRect/>
          </a:stretch>
        </p:blipFill>
        <p:spPr>
          <a:xfrm>
            <a:off x="7645103" y="4594545"/>
            <a:ext cx="1357322" cy="2214578"/>
          </a:xfrm>
          <a:prstGeom prst="rect">
            <a:avLst/>
          </a:prstGeom>
          <a:effectLst>
            <a:reflection blurRad="6350" stA="52000" endA="300" endPos="35000" dir="5400000" sy="-100000" algn="bl" rotWithShape="0"/>
          </a:effectLst>
        </p:spPr>
      </p:pic>
      <p:sp>
        <p:nvSpPr>
          <p:cNvPr id="82947" name="TextBox 4"/>
          <p:cNvSpPr txBox="1"/>
          <p:nvPr/>
        </p:nvSpPr>
        <p:spPr>
          <a:xfrm>
            <a:off x="468313" y="981075"/>
            <a:ext cx="8208962" cy="3969385"/>
          </a:xfrm>
          <a:prstGeom prst="rect">
            <a:avLst/>
          </a:prstGeom>
          <a:noFill/>
          <a:ln w="9525">
            <a:noFill/>
          </a:ln>
        </p:spPr>
        <p:txBody>
          <a:bodyPr anchor="t" anchorCtr="0">
            <a:spAutoFit/>
          </a:bodyPr>
          <a:p>
            <a:pPr>
              <a:lnSpc>
                <a:spcPct val="150000"/>
              </a:lnSpc>
            </a:pPr>
            <a:r>
              <a:rPr lang="en-US" altLang="zh-CN" sz="2400" dirty="0">
                <a:solidFill>
                  <a:srgbClr val="FF0000"/>
                </a:solidFill>
                <a:latin typeface="微软雅黑" panose="020B0503020204020204" charset="-122"/>
                <a:ea typeface="微软雅黑" panose="020B0503020204020204" charset="-122"/>
              </a:rPr>
              <a:t>【</a:t>
            </a:r>
            <a:r>
              <a:rPr lang="zh-CN" altLang="en-US" sz="2400" dirty="0">
                <a:solidFill>
                  <a:srgbClr val="FF0000"/>
                </a:solidFill>
                <a:latin typeface="微软雅黑" panose="020B0503020204020204" charset="-122"/>
                <a:ea typeface="微软雅黑" panose="020B0503020204020204" charset="-122"/>
              </a:rPr>
              <a:t>注意</a:t>
            </a:r>
            <a:r>
              <a:rPr lang="en-US" altLang="zh-CN" sz="2400" dirty="0">
                <a:solidFill>
                  <a:srgbClr val="FF0000"/>
                </a:solidFill>
                <a:latin typeface="微软雅黑" panose="020B0503020204020204" charset="-122"/>
                <a:ea typeface="微软雅黑" panose="020B0503020204020204" charset="-122"/>
              </a:rPr>
              <a:t>】</a:t>
            </a:r>
            <a:endParaRPr lang="en-US" altLang="zh-CN" sz="2400" dirty="0">
              <a:solidFill>
                <a:srgbClr val="FF0000"/>
              </a:solidFill>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sz="2400" dirty="0">
                <a:latin typeface="微软雅黑" panose="020B0503020204020204" charset="-122"/>
                <a:ea typeface="微软雅黑" panose="020B0503020204020204" charset="-122"/>
              </a:rPr>
              <a:t>纳税人申报的成交价格、互换价格差额明显偏低且无正当理由的，由税务机关依照《中华人民共和国税收征收管理法》的规定核定。</a:t>
            </a:r>
            <a:endParaRPr lang="zh-CN" altLang="en-US" sz="240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sz="2400" dirty="0">
                <a:latin typeface="微软雅黑" panose="020B0503020204020204" charset="-122"/>
                <a:ea typeface="微软雅黑" panose="020B0503020204020204" charset="-122"/>
              </a:rPr>
              <a:t>二是以划拨方式取得土地使用权，经批准转让房地产时，由房地产转让者补缴契税。这里特别注意在这个过程中：房地产转让者对土地使用权的先受让再转让。</a:t>
            </a:r>
            <a:endParaRPr lang="en-US" altLang="zh-CN" sz="2400" dirty="0">
              <a:latin typeface="微软雅黑" panose="020B0503020204020204" charset="-122"/>
              <a:ea typeface="微软雅黑" panose="020B0503020204020204" charset="-122"/>
            </a:endParaRPr>
          </a:p>
        </p:txBody>
      </p:sp>
    </p:spTree>
  </p:cSld>
  <p:clrMapOvr>
    <a:masterClrMapping/>
  </p:clrMapOvr>
  <p:transition>
    <p:blinds dir="ver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文本框 14337"/>
          <p:cNvSpPr txBox="1"/>
          <p:nvPr/>
        </p:nvSpPr>
        <p:spPr>
          <a:xfrm>
            <a:off x="323850" y="261938"/>
            <a:ext cx="2672080" cy="521970"/>
          </a:xfrm>
          <a:prstGeom prst="rect">
            <a:avLst/>
          </a:prstGeom>
          <a:noFill/>
          <a:ln w="9525">
            <a:noFill/>
          </a:ln>
        </p:spPr>
        <p:txBody>
          <a:bodyPr wrap="none" anchor="t" anchorCtr="0">
            <a:spAutoFit/>
          </a:bodyPr>
          <a:p>
            <a:r>
              <a:rPr lang="zh-CN" altLang="en-US" sz="2800" dirty="0">
                <a:solidFill>
                  <a:srgbClr val="71096C"/>
                </a:solidFill>
                <a:latin typeface="微软雅黑" panose="020B0503020204020204" charset="-122"/>
                <a:ea typeface="微软雅黑" panose="020B0503020204020204" charset="-122"/>
              </a:rPr>
              <a:t>（四）税收优惠</a:t>
            </a:r>
            <a:endParaRPr lang="zh-CN" altLang="en-US" sz="2800" dirty="0">
              <a:solidFill>
                <a:srgbClr val="71096C"/>
              </a:solidFill>
              <a:latin typeface="微软雅黑" panose="020B0503020204020204" charset="-122"/>
              <a:ea typeface="微软雅黑" panose="020B0503020204020204" charset="-122"/>
            </a:endParaRPr>
          </a:p>
        </p:txBody>
      </p:sp>
      <p:sp>
        <p:nvSpPr>
          <p:cNvPr id="83970" name="矩形 14338"/>
          <p:cNvSpPr/>
          <p:nvPr/>
        </p:nvSpPr>
        <p:spPr>
          <a:xfrm>
            <a:off x="358775" y="1104900"/>
            <a:ext cx="8424863" cy="5215890"/>
          </a:xfrm>
          <a:prstGeom prst="rect">
            <a:avLst/>
          </a:prstGeom>
          <a:noFill/>
          <a:ln w="9525">
            <a:noFill/>
          </a:ln>
        </p:spPr>
        <p:txBody>
          <a:bodyPr anchor="t" anchorCtr="0">
            <a:spAutoFit/>
          </a:bodyPr>
          <a:p>
            <a:pPr>
              <a:lnSpc>
                <a:spcPct val="125000"/>
              </a:lnSpc>
            </a:pPr>
            <a:r>
              <a:rPr lang="en-US" altLang="zh-CN" sz="2400">
                <a:solidFill>
                  <a:srgbClr val="71096C"/>
                </a:solidFill>
                <a:latin typeface="微软雅黑" panose="020B0503020204020204" charset="-122"/>
                <a:ea typeface="微软雅黑" panose="020B0503020204020204" charset="-122"/>
                <a:cs typeface="微软雅黑" panose="020B0503020204020204" charset="-122"/>
              </a:rPr>
              <a:t>1</a:t>
            </a:r>
            <a:r>
              <a:rPr lang="zh-CN" altLang="en-US" sz="2400" dirty="0">
                <a:solidFill>
                  <a:srgbClr val="71096C"/>
                </a:solidFill>
                <a:latin typeface="微软雅黑" panose="020B0503020204020204" charset="-122"/>
                <a:ea typeface="微软雅黑" panose="020B0503020204020204" charset="-122"/>
                <a:cs typeface="微软雅黑" panose="020B0503020204020204" charset="-122"/>
              </a:rPr>
              <a:t>、</a:t>
            </a:r>
            <a:r>
              <a:rPr lang="zh-CN" altLang="en-US" sz="2400" dirty="0">
                <a:solidFill>
                  <a:srgbClr val="71096C"/>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免征契税</a:t>
            </a:r>
            <a:r>
              <a:rPr lang="zh-CN" altLang="en-US" sz="2400" dirty="0">
                <a:solidFill>
                  <a:srgbClr val="71096C"/>
                </a:solidFill>
                <a:latin typeface="微软雅黑" panose="020B0503020204020204" charset="-122"/>
                <a:ea typeface="微软雅黑" panose="020B0503020204020204" charset="-122"/>
                <a:cs typeface="微软雅黑" panose="020B0503020204020204" charset="-122"/>
              </a:rPr>
              <a:t>一般规定</a:t>
            </a:r>
            <a:endParaRPr lang="zh-CN" altLang="en-US" sz="2400" dirty="0">
              <a:solidFill>
                <a:srgbClr val="71096C"/>
              </a:solidFill>
              <a:latin typeface="微软雅黑" panose="020B0503020204020204" charset="-122"/>
              <a:ea typeface="微软雅黑" panose="020B0503020204020204" charset="-122"/>
              <a:cs typeface="微软雅黑" panose="020B0503020204020204" charset="-122"/>
            </a:endParaRPr>
          </a:p>
          <a:p>
            <a:pPr>
              <a:lnSpc>
                <a:spcPct val="125000"/>
              </a:lnSpc>
            </a:pPr>
            <a:r>
              <a:rPr lang="zh-CN" altLang="en-US" sz="2400" dirty="0">
                <a:latin typeface="微软雅黑" panose="020B0503020204020204" charset="-122"/>
                <a:ea typeface="微软雅黑" panose="020B0503020204020204" charset="-122"/>
                <a:cs typeface="微软雅黑" panose="020B0503020204020204" charset="-122"/>
              </a:rPr>
              <a:t>（1）国家机关、事业单位、社会团体、军事单位</a:t>
            </a:r>
            <a:r>
              <a:rPr lang="zh-CN" altLang="en-US" sz="2400" dirty="0">
                <a:solidFill>
                  <a:srgbClr val="FF0000"/>
                </a:solidFill>
                <a:latin typeface="微软雅黑" panose="020B0503020204020204" charset="-122"/>
                <a:ea typeface="微软雅黑" panose="020B0503020204020204" charset="-122"/>
                <a:cs typeface="微软雅黑" panose="020B0503020204020204" charset="-122"/>
              </a:rPr>
              <a:t>承受</a:t>
            </a:r>
            <a:r>
              <a:rPr lang="zh-CN" altLang="en-US" sz="2400" dirty="0">
                <a:latin typeface="微软雅黑" panose="020B0503020204020204" charset="-122"/>
                <a:ea typeface="微软雅黑" panose="020B0503020204020204" charset="-122"/>
                <a:cs typeface="微软雅黑" panose="020B0503020204020204" charset="-122"/>
              </a:rPr>
              <a:t>土地、房屋权属用于办公、教学、医疗、科研、军事设施；</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5000"/>
              </a:lnSpc>
            </a:pPr>
            <a:r>
              <a:rPr lang="zh-CN" altLang="en-US" sz="2400" dirty="0">
                <a:latin typeface="微软雅黑" panose="020B0503020204020204" charset="-122"/>
                <a:ea typeface="微软雅黑" panose="020B0503020204020204" charset="-122"/>
                <a:cs typeface="微软雅黑" panose="020B0503020204020204" charset="-122"/>
              </a:rPr>
              <a:t>（2）非营利性的学校、医疗机构、社会福利机构承受土地、房屋权属用于办公、教学、医疗、科研、养老、救助；</a:t>
            </a:r>
            <a:endParaRPr lang="zh-CN" altLang="en-US" sz="2400" dirty="0">
              <a:solidFill>
                <a:srgbClr val="71096C"/>
              </a:solidFill>
              <a:latin typeface="微软雅黑" panose="020B0503020204020204" charset="-122"/>
              <a:ea typeface="微软雅黑" panose="020B0503020204020204" charset="-122"/>
              <a:cs typeface="微软雅黑" panose="020B0503020204020204" charset="-122"/>
            </a:endParaRPr>
          </a:p>
          <a:p>
            <a:pPr>
              <a:lnSpc>
                <a:spcPct val="125000"/>
              </a:lnSpc>
            </a:pPr>
            <a:r>
              <a:rPr lang="zh-CN" altLang="en-US" sz="2400" dirty="0">
                <a:latin typeface="微软雅黑" panose="020B0503020204020204" charset="-122"/>
                <a:ea typeface="微软雅黑" panose="020B0503020204020204" charset="-122"/>
                <a:cs typeface="微软雅黑" panose="020B0503020204020204" charset="-122"/>
              </a:rPr>
              <a:t>（3）承受荒山、荒地、荒滩土地使用权用于农、林、牧、渔业生产；</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5000"/>
              </a:lnSpc>
            </a:pPr>
            <a:r>
              <a:rPr lang="zh-CN" altLang="en-US" sz="2400" dirty="0">
                <a:latin typeface="微软雅黑" panose="020B0503020204020204" charset="-122"/>
                <a:ea typeface="微软雅黑" panose="020B0503020204020204" charset="-122"/>
                <a:cs typeface="微软雅黑" panose="020B0503020204020204" charset="-122"/>
              </a:rPr>
              <a:t>（4）婚姻关系存续期间夫妻之间变更土地、房屋权属；</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5000"/>
              </a:lnSpc>
            </a:pPr>
            <a:r>
              <a:rPr lang="zh-CN" altLang="en-US" sz="2400" dirty="0">
                <a:latin typeface="微软雅黑" panose="020B0503020204020204" charset="-122"/>
                <a:ea typeface="微软雅黑" panose="020B0503020204020204" charset="-122"/>
                <a:cs typeface="微软雅黑" panose="020B0503020204020204" charset="-122"/>
              </a:rPr>
              <a:t>（5）法定继承人通过继承承受土地、房屋权属；</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5000"/>
              </a:lnSpc>
            </a:pPr>
            <a:endParaRPr lang="zh-CN" altLang="en-US" sz="2800" b="1" dirty="0">
              <a:latin typeface="幼圆" panose="02010509060101010101" pitchFamily="49" charset="-122"/>
              <a:ea typeface="幼圆" panose="02010509060101010101" pitchFamily="49" charset="-122"/>
            </a:endParaRPr>
          </a:p>
          <a:p>
            <a:endParaRPr lang="zh-CN" altLang="en-US" sz="2800" dirty="0">
              <a:latin typeface="Arial" panose="020B0604020202020204" pitchFamily="34" charset="0"/>
              <a:ea typeface="宋体" panose="02010600030101010101" pitchFamily="2" charset="-122"/>
            </a:endParaRPr>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3" name="文本框 1"/>
          <p:cNvSpPr txBox="1"/>
          <p:nvPr/>
        </p:nvSpPr>
        <p:spPr>
          <a:xfrm>
            <a:off x="577850" y="733425"/>
            <a:ext cx="8102600" cy="5476875"/>
          </a:xfrm>
          <a:prstGeom prst="rect">
            <a:avLst/>
          </a:prstGeom>
          <a:noFill/>
          <a:ln w="9525">
            <a:noFill/>
          </a:ln>
        </p:spPr>
        <p:txBody>
          <a:bodyPr wrap="square" anchor="t" anchorCtr="0">
            <a:spAutoFit/>
          </a:bodyPr>
          <a:p>
            <a:pPr>
              <a:lnSpc>
                <a:spcPct val="125000"/>
              </a:lnSpc>
            </a:pPr>
            <a:r>
              <a:rPr lang="zh-CN" altLang="en-US" sz="2000" b="1">
                <a:solidFill>
                  <a:srgbClr val="FF0000"/>
                </a:solidFill>
                <a:latin typeface="Arial" panose="020B0604020202020204" pitchFamily="34" charset="0"/>
                <a:ea typeface="宋体" panose="02010600030101010101" pitchFamily="2" charset="-122"/>
              </a:rPr>
              <a:t>【提示】</a:t>
            </a:r>
            <a:r>
              <a:rPr lang="zh-CN" altLang="en-US" sz="2000" b="1">
                <a:latin typeface="Arial" panose="020B0604020202020204" pitchFamily="34" charset="0"/>
                <a:ea typeface="宋体" panose="02010600030101010101" pitchFamily="2" charset="-122"/>
              </a:rPr>
              <a:t>享受契税免税优惠的土地、房屋用途具体如下：</a:t>
            </a:r>
            <a:endParaRPr lang="zh-CN" altLang="en-US" sz="2000" b="1">
              <a:latin typeface="Arial" panose="020B0604020202020204" pitchFamily="34" charset="0"/>
              <a:ea typeface="宋体" panose="02010600030101010101" pitchFamily="2" charset="-122"/>
            </a:endParaRPr>
          </a:p>
          <a:p>
            <a:pPr>
              <a:lnSpc>
                <a:spcPct val="125000"/>
              </a:lnSpc>
            </a:pPr>
            <a:r>
              <a:rPr lang="zh-CN" altLang="en-US" sz="2000" b="1">
                <a:latin typeface="Arial" panose="020B0604020202020204" pitchFamily="34" charset="0"/>
                <a:ea typeface="宋体" panose="02010600030101010101" pitchFamily="2" charset="-122"/>
              </a:rPr>
              <a:t>　　1.用于办公的，限于办公室（楼）以及其他直接用于办公的土地、房屋；</a:t>
            </a:r>
            <a:endParaRPr lang="zh-CN" altLang="en-US" sz="2000" b="1">
              <a:latin typeface="Arial" panose="020B0604020202020204" pitchFamily="34" charset="0"/>
              <a:ea typeface="宋体" panose="02010600030101010101" pitchFamily="2" charset="-122"/>
            </a:endParaRPr>
          </a:p>
          <a:p>
            <a:pPr>
              <a:lnSpc>
                <a:spcPct val="125000"/>
              </a:lnSpc>
            </a:pPr>
            <a:r>
              <a:rPr lang="zh-CN" altLang="en-US" sz="2000" b="1">
                <a:latin typeface="Arial" panose="020B0604020202020204" pitchFamily="34" charset="0"/>
                <a:ea typeface="宋体" panose="02010600030101010101" pitchFamily="2" charset="-122"/>
              </a:rPr>
              <a:t>　　2.用于教学的，限于教室（教学楼）以及其他直接用于教学的土地、房屋；</a:t>
            </a:r>
            <a:endParaRPr lang="zh-CN" altLang="en-US" sz="2000" b="1">
              <a:latin typeface="Arial" panose="020B0604020202020204" pitchFamily="34" charset="0"/>
              <a:ea typeface="宋体" panose="02010600030101010101" pitchFamily="2" charset="-122"/>
            </a:endParaRPr>
          </a:p>
          <a:p>
            <a:pPr>
              <a:lnSpc>
                <a:spcPct val="125000"/>
              </a:lnSpc>
            </a:pPr>
            <a:r>
              <a:rPr lang="zh-CN" altLang="en-US" sz="2000" b="1">
                <a:latin typeface="Arial" panose="020B0604020202020204" pitchFamily="34" charset="0"/>
                <a:ea typeface="宋体" panose="02010600030101010101" pitchFamily="2" charset="-122"/>
              </a:rPr>
              <a:t>　　3.用于医疗的，限于门诊部以及其他直接用于医疗的土地、房屋；</a:t>
            </a:r>
            <a:endParaRPr lang="zh-CN" altLang="en-US" sz="2000" b="1">
              <a:latin typeface="Arial" panose="020B0604020202020204" pitchFamily="34" charset="0"/>
              <a:ea typeface="宋体" panose="02010600030101010101" pitchFamily="2" charset="-122"/>
            </a:endParaRPr>
          </a:p>
          <a:p>
            <a:pPr>
              <a:lnSpc>
                <a:spcPct val="125000"/>
              </a:lnSpc>
            </a:pPr>
            <a:r>
              <a:rPr lang="zh-CN" altLang="en-US" sz="2000" b="1">
                <a:latin typeface="Arial" panose="020B0604020202020204" pitchFamily="34" charset="0"/>
                <a:ea typeface="宋体" panose="02010600030101010101" pitchFamily="2" charset="-122"/>
              </a:rPr>
              <a:t>　　4.用于科研的，限于科学试验的场所以及其他直接用于科研的土地、房屋；</a:t>
            </a:r>
            <a:endParaRPr lang="zh-CN" altLang="en-US" sz="2000" b="1">
              <a:latin typeface="Arial" panose="020B0604020202020204" pitchFamily="34" charset="0"/>
              <a:ea typeface="宋体" panose="02010600030101010101" pitchFamily="2" charset="-122"/>
            </a:endParaRPr>
          </a:p>
          <a:p>
            <a:pPr>
              <a:lnSpc>
                <a:spcPct val="125000"/>
              </a:lnSpc>
            </a:pPr>
            <a:r>
              <a:rPr lang="zh-CN" altLang="en-US" sz="2000" b="1">
                <a:latin typeface="Arial" panose="020B0604020202020204" pitchFamily="34" charset="0"/>
                <a:ea typeface="宋体" panose="02010600030101010101" pitchFamily="2" charset="-122"/>
              </a:rPr>
              <a:t>　　5.用于军事设施的，限于直接用于《中华人民共和国军事设施保护法》规定的军事设施的土地、房屋；</a:t>
            </a:r>
            <a:endParaRPr lang="zh-CN" altLang="en-US" sz="2000" b="1">
              <a:latin typeface="Arial" panose="020B0604020202020204" pitchFamily="34" charset="0"/>
              <a:ea typeface="宋体" panose="02010600030101010101" pitchFamily="2" charset="-122"/>
            </a:endParaRPr>
          </a:p>
          <a:p>
            <a:pPr>
              <a:lnSpc>
                <a:spcPct val="125000"/>
              </a:lnSpc>
            </a:pPr>
            <a:r>
              <a:rPr lang="zh-CN" altLang="en-US" sz="2000" b="1">
                <a:latin typeface="Arial" panose="020B0604020202020204" pitchFamily="34" charset="0"/>
                <a:ea typeface="宋体" panose="02010600030101010101" pitchFamily="2" charset="-122"/>
              </a:rPr>
              <a:t>　　6.用于养老的，限于直接用于为老年人提供养护、康复、托管等服务的土地、房屋；</a:t>
            </a:r>
            <a:endParaRPr lang="zh-CN" altLang="en-US" sz="2000" b="1">
              <a:latin typeface="Arial" panose="020B0604020202020204" pitchFamily="34" charset="0"/>
              <a:ea typeface="宋体" panose="02010600030101010101" pitchFamily="2" charset="-122"/>
            </a:endParaRPr>
          </a:p>
          <a:p>
            <a:pPr>
              <a:lnSpc>
                <a:spcPct val="125000"/>
              </a:lnSpc>
            </a:pPr>
            <a:r>
              <a:rPr lang="zh-CN" altLang="en-US" sz="2000" b="1">
                <a:latin typeface="Arial" panose="020B0604020202020204" pitchFamily="34" charset="0"/>
                <a:ea typeface="宋体" panose="02010600030101010101" pitchFamily="2" charset="-122"/>
              </a:rPr>
              <a:t>　　7.用于救助的，限于直接为残疾人、未成年人、生活无着的流浪乞讨人员提供养护、康复、托管等服务的土地、房屋。</a:t>
            </a:r>
            <a:endParaRPr lang="zh-CN" altLang="en-US" sz="2000" b="1">
              <a:latin typeface="Arial" panose="020B0604020202020204" pitchFamily="34" charset="0"/>
              <a:ea typeface="宋体" panose="02010600030101010101" pitchFamily="2" charset="-122"/>
            </a:endParaRPr>
          </a:p>
        </p:txBody>
      </p:sp>
    </p:spTree>
  </p:cSld>
  <p:clrMapOvr>
    <a:masterClrMapping/>
  </p:clrMapOvr>
  <p:transition>
    <p:blinds dir="ver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7" name="矩形 15361"/>
          <p:cNvSpPr/>
          <p:nvPr/>
        </p:nvSpPr>
        <p:spPr>
          <a:xfrm>
            <a:off x="468313" y="549275"/>
            <a:ext cx="8135937" cy="6492875"/>
          </a:xfrm>
          <a:prstGeom prst="rect">
            <a:avLst/>
          </a:prstGeom>
          <a:noFill/>
          <a:ln w="9525">
            <a:noFill/>
          </a:ln>
        </p:spPr>
        <p:txBody>
          <a:bodyPr anchor="t" anchorCtr="0">
            <a:spAutoFit/>
          </a:bodyPr>
          <a:p>
            <a:endParaRPr lang="zh-CN" altLang="en-US" sz="2400" b="1" dirty="0">
              <a:solidFill>
                <a:srgbClr val="71096C"/>
              </a:solidFill>
              <a:latin typeface="幼圆" panose="02010509060101010101" pitchFamily="49" charset="-122"/>
              <a:ea typeface="幼圆" panose="02010509060101010101" pitchFamily="49" charset="-122"/>
            </a:endParaRPr>
          </a:p>
          <a:p>
            <a:pPr>
              <a:buSzTx/>
            </a:pPr>
            <a:r>
              <a:rPr lang="zh-CN" altLang="en-US" sz="2400" b="1" dirty="0">
                <a:latin typeface="幼圆" panose="02010509060101010101" pitchFamily="49" charset="-122"/>
                <a:ea typeface="幼圆" panose="02010509060101010101" pitchFamily="49" charset="-122"/>
              </a:rPr>
              <a:t>（6）依照法律规定应当予以免税的外国驻华使馆、领事馆和国际组织驻华代表机构承受土地、房屋权属。</a:t>
            </a:r>
            <a:endParaRPr lang="zh-CN" altLang="en-US" sz="2400" b="1" dirty="0">
              <a:latin typeface="幼圆" panose="02010509060101010101" pitchFamily="49" charset="-122"/>
              <a:ea typeface="幼圆" panose="02010509060101010101" pitchFamily="49" charset="-122"/>
            </a:endParaRPr>
          </a:p>
          <a:p>
            <a:pPr>
              <a:buSzTx/>
            </a:pPr>
            <a:endParaRPr lang="zh-CN" altLang="en-US" sz="2400" b="1" dirty="0">
              <a:latin typeface="幼圆" panose="02010509060101010101" pitchFamily="49" charset="-122"/>
              <a:ea typeface="幼圆" panose="02010509060101010101" pitchFamily="49" charset="-122"/>
            </a:endParaRPr>
          </a:p>
          <a:p>
            <a:pPr>
              <a:buSzTx/>
            </a:pPr>
            <a:r>
              <a:rPr lang="zh-CN" altLang="en-US" sz="2400" b="1" dirty="0">
                <a:solidFill>
                  <a:srgbClr val="FF0000"/>
                </a:solidFill>
                <a:latin typeface="幼圆" panose="02010509060101010101" pitchFamily="49" charset="-122"/>
                <a:ea typeface="幼圆" panose="02010509060101010101" pitchFamily="49" charset="-122"/>
              </a:rPr>
              <a:t>《关于契税法实施后有关优惠政策衔接问题的公告》</a:t>
            </a:r>
            <a:endParaRPr lang="zh-CN" altLang="en-US" sz="2400" b="1" dirty="0">
              <a:solidFill>
                <a:srgbClr val="FF0000"/>
              </a:solidFill>
              <a:latin typeface="幼圆" panose="02010509060101010101" pitchFamily="49" charset="-122"/>
              <a:ea typeface="幼圆" panose="02010509060101010101" pitchFamily="49" charset="-122"/>
            </a:endParaRPr>
          </a:p>
          <a:p>
            <a:pPr>
              <a:buSzTx/>
            </a:pPr>
            <a:r>
              <a:rPr lang="zh-CN" altLang="en-US" sz="2400" b="1" dirty="0">
                <a:solidFill>
                  <a:srgbClr val="FF0000"/>
                </a:solidFill>
                <a:latin typeface="幼圆" panose="02010509060101010101" pitchFamily="49" charset="-122"/>
                <a:ea typeface="幼圆" panose="02010509060101010101" pitchFamily="49" charset="-122"/>
              </a:rPr>
              <a:t>（财政部 税务总局公告2021年第29号）：</a:t>
            </a:r>
            <a:endParaRPr lang="zh-CN" altLang="en-US" sz="2400" b="1" dirty="0">
              <a:latin typeface="幼圆" panose="02010509060101010101" pitchFamily="49" charset="-122"/>
              <a:ea typeface="幼圆" panose="02010509060101010101" pitchFamily="49" charset="-122"/>
            </a:endParaRPr>
          </a:p>
          <a:p>
            <a:pPr>
              <a:buSzTx/>
            </a:pPr>
            <a:r>
              <a:rPr lang="zh-CN" altLang="en-US" sz="2400" b="1" dirty="0">
                <a:latin typeface="幼圆" panose="02010509060101010101" pitchFamily="49" charset="-122"/>
                <a:ea typeface="幼圆" panose="02010509060101010101" pitchFamily="49" charset="-122"/>
              </a:rPr>
              <a:t>（</a:t>
            </a:r>
            <a:r>
              <a:rPr lang="en-US" altLang="zh-CN" sz="2400" b="1" dirty="0">
                <a:latin typeface="幼圆" panose="02010509060101010101" pitchFamily="49" charset="-122"/>
                <a:ea typeface="幼圆" panose="02010509060101010101" pitchFamily="49" charset="-122"/>
              </a:rPr>
              <a:t>7</a:t>
            </a:r>
            <a:r>
              <a:rPr lang="zh-CN" altLang="en-US" sz="2400" b="1" dirty="0">
                <a:latin typeface="幼圆" panose="02010509060101010101" pitchFamily="49" charset="-122"/>
                <a:ea typeface="幼圆" panose="02010509060101010101" pitchFamily="49" charset="-122"/>
              </a:rPr>
              <a:t>）夫妻因离婚分割共同财产发生土地、房屋权属变更的，免征契税。</a:t>
            </a:r>
            <a:endParaRPr lang="zh-CN" altLang="en-US" sz="2400" b="1" dirty="0">
              <a:latin typeface="幼圆" panose="02010509060101010101" pitchFamily="49" charset="-122"/>
              <a:ea typeface="幼圆" panose="02010509060101010101" pitchFamily="49" charset="-122"/>
            </a:endParaRPr>
          </a:p>
          <a:p>
            <a:pPr>
              <a:buSzTx/>
            </a:pPr>
            <a:r>
              <a:rPr lang="zh-CN" altLang="en-US" sz="2400" b="1" dirty="0">
                <a:latin typeface="幼圆" panose="02010509060101010101" pitchFamily="49" charset="-122"/>
                <a:ea typeface="幼圆" panose="02010509060101010101" pitchFamily="49" charset="-122"/>
              </a:rPr>
              <a:t>（</a:t>
            </a:r>
            <a:r>
              <a:rPr lang="en-US" altLang="zh-CN" sz="2400" b="1" dirty="0">
                <a:latin typeface="幼圆" panose="02010509060101010101" pitchFamily="49" charset="-122"/>
                <a:ea typeface="幼圆" panose="02010509060101010101" pitchFamily="49" charset="-122"/>
              </a:rPr>
              <a:t>8</a:t>
            </a:r>
            <a:r>
              <a:rPr lang="zh-CN" altLang="en-US" sz="2400" b="1" dirty="0">
                <a:latin typeface="幼圆" panose="02010509060101010101" pitchFamily="49" charset="-122"/>
                <a:ea typeface="幼圆" panose="02010509060101010101" pitchFamily="49" charset="-122"/>
              </a:rPr>
              <a:t>）城镇职工按规定第一次购买公有住房的，免征契税。</a:t>
            </a:r>
            <a:endParaRPr lang="zh-CN" altLang="en-US" sz="2400" b="1" dirty="0">
              <a:latin typeface="幼圆" panose="02010509060101010101" pitchFamily="49" charset="-122"/>
              <a:ea typeface="幼圆" panose="02010509060101010101" pitchFamily="49" charset="-122"/>
            </a:endParaRPr>
          </a:p>
          <a:p>
            <a:pPr>
              <a:buSzTx/>
            </a:pPr>
            <a:r>
              <a:rPr lang="zh-CN" altLang="en-US" sz="2400" b="1" dirty="0">
                <a:latin typeface="幼圆" panose="02010509060101010101" pitchFamily="49" charset="-122"/>
                <a:ea typeface="幼圆" panose="02010509060101010101" pitchFamily="49" charset="-122"/>
              </a:rPr>
              <a:t>（</a:t>
            </a:r>
            <a:r>
              <a:rPr lang="en-US" altLang="zh-CN" sz="2400" b="1" dirty="0">
                <a:latin typeface="幼圆" panose="02010509060101010101" pitchFamily="49" charset="-122"/>
                <a:ea typeface="幼圆" panose="02010509060101010101" pitchFamily="49" charset="-122"/>
              </a:rPr>
              <a:t>9</a:t>
            </a:r>
            <a:r>
              <a:rPr lang="zh-CN" altLang="en-US" sz="2400" b="1" dirty="0">
                <a:latin typeface="幼圆" panose="02010509060101010101" pitchFamily="49" charset="-122"/>
                <a:ea typeface="幼圆" panose="02010509060101010101" pitchFamily="49" charset="-122"/>
              </a:rPr>
              <a:t>）已购公有住房经补缴土地出让价款成为完全产权住房的，免征契税。</a:t>
            </a:r>
            <a:endParaRPr lang="zh-CN" altLang="en-US" sz="2400" b="1" dirty="0">
              <a:latin typeface="幼圆" panose="02010509060101010101" pitchFamily="49" charset="-122"/>
              <a:ea typeface="幼圆" panose="02010509060101010101" pitchFamily="49" charset="-122"/>
            </a:endParaRPr>
          </a:p>
          <a:p>
            <a:pPr>
              <a:buSzTx/>
            </a:pPr>
            <a:r>
              <a:rPr lang="zh-CN" altLang="en-US" sz="2400" b="1" dirty="0">
                <a:latin typeface="幼圆" panose="02010509060101010101" pitchFamily="49" charset="-122"/>
                <a:ea typeface="幼圆" panose="02010509060101010101" pitchFamily="49" charset="-122"/>
              </a:rPr>
              <a:t>（</a:t>
            </a:r>
            <a:r>
              <a:rPr lang="en-US" altLang="zh-CN" sz="2400" b="1" dirty="0">
                <a:latin typeface="幼圆" panose="02010509060101010101" pitchFamily="49" charset="-122"/>
                <a:ea typeface="幼圆" panose="02010509060101010101" pitchFamily="49" charset="-122"/>
              </a:rPr>
              <a:t>10</a:t>
            </a:r>
            <a:r>
              <a:rPr lang="zh-CN" altLang="en-US" sz="2400" b="1" dirty="0">
                <a:latin typeface="幼圆" panose="02010509060101010101" pitchFamily="49" charset="-122"/>
                <a:ea typeface="幼圆" panose="02010509060101010101" pitchFamily="49" charset="-122"/>
              </a:rPr>
              <a:t>）外国银行分行按照《中华人民共和国外资银行管理条例》等相关规定改制为外商独资银行（或其分行），改制后的外商独资银行（或其分行）承受原外国银行分行的房屋权属的，免征契税。</a:t>
            </a:r>
            <a:endParaRPr lang="zh-CN" altLang="en-US" sz="2400" dirty="0">
              <a:latin typeface="幼圆" panose="02010509060101010101" pitchFamily="49" charset="-122"/>
              <a:ea typeface="幼圆" panose="02010509060101010101" pitchFamily="49" charset="-122"/>
            </a:endParaRPr>
          </a:p>
          <a:p>
            <a:pPr>
              <a:buSzTx/>
            </a:pPr>
            <a:endParaRPr lang="zh-CN" altLang="en-US" sz="2800" dirty="0">
              <a:latin typeface="幼圆" panose="02010509060101010101" pitchFamily="49" charset="-122"/>
              <a:ea typeface="幼圆" panose="02010509060101010101" pitchFamily="49" charset="-122"/>
            </a:endParaRPr>
          </a:p>
          <a:p>
            <a:pPr>
              <a:buSzTx/>
            </a:pPr>
            <a:endParaRPr lang="zh-CN" altLang="en-US" sz="2800" dirty="0">
              <a:latin typeface="幼圆" panose="02010509060101010101" pitchFamily="49" charset="-122"/>
              <a:ea typeface="幼圆" panose="02010509060101010101" pitchFamily="49" charset="-122"/>
            </a:endParaRPr>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矩形 16385"/>
          <p:cNvSpPr/>
          <p:nvPr/>
        </p:nvSpPr>
        <p:spPr>
          <a:xfrm>
            <a:off x="604838" y="476568"/>
            <a:ext cx="8539162" cy="5433060"/>
          </a:xfrm>
          <a:prstGeom prst="rect">
            <a:avLst/>
          </a:prstGeom>
          <a:noFill/>
          <a:ln w="9525">
            <a:noFill/>
          </a:ln>
        </p:spPr>
        <p:txBody>
          <a:bodyPr wrap="square" anchor="t" anchorCtr="0">
            <a:spAutoFit/>
          </a:bodyPr>
          <a:p>
            <a:r>
              <a:rPr lang="en-US" altLang="zh-CN" sz="2800">
                <a:solidFill>
                  <a:srgbClr val="71096C"/>
                </a:solidFill>
                <a:latin typeface="微软雅黑" panose="020B0503020204020204" charset="-122"/>
                <a:ea typeface="微软雅黑" panose="020B0503020204020204" charset="-122"/>
                <a:cs typeface="微软雅黑" panose="020B0503020204020204" charset="-122"/>
              </a:rPr>
              <a:t>2</a:t>
            </a:r>
            <a:r>
              <a:rPr lang="zh-CN" altLang="en-US" sz="2800" dirty="0">
                <a:solidFill>
                  <a:srgbClr val="71096C"/>
                </a:solidFill>
                <a:latin typeface="微软雅黑" panose="020B0503020204020204" charset="-122"/>
                <a:ea typeface="微软雅黑" panose="020B0503020204020204" charset="-122"/>
                <a:cs typeface="微软雅黑" panose="020B0503020204020204" charset="-122"/>
              </a:rPr>
              <a:t>、契税优惠的特殊规定</a:t>
            </a:r>
            <a:endParaRPr lang="zh-CN" altLang="en-US" sz="2800" dirty="0">
              <a:solidFill>
                <a:srgbClr val="71096C"/>
              </a:solidFill>
              <a:latin typeface="微软雅黑" panose="020B0503020204020204" charset="-122"/>
              <a:ea typeface="微软雅黑" panose="020B0503020204020204" charset="-122"/>
              <a:cs typeface="微软雅黑" panose="020B0503020204020204" charset="-122"/>
            </a:endParaRPr>
          </a:p>
          <a:p>
            <a:r>
              <a:rPr lang="zh-CN" altLang="en-US" sz="2800" dirty="0">
                <a:latin typeface="幼圆" panose="02010509060101010101" pitchFamily="49" charset="-122"/>
                <a:ea typeface="幼圆" panose="02010509060101010101" pitchFamily="49" charset="-122"/>
              </a:rPr>
              <a:t>    </a:t>
            </a:r>
            <a:endParaRPr lang="zh-CN" altLang="en-US" sz="2800" dirty="0">
              <a:latin typeface="幼圆" panose="02010509060101010101" pitchFamily="49" charset="-122"/>
              <a:ea typeface="幼圆" panose="02010509060101010101" pitchFamily="49" charset="-122"/>
            </a:endParaRPr>
          </a:p>
          <a:p>
            <a:pPr>
              <a:lnSpc>
                <a:spcPct val="120000"/>
              </a:lnSpc>
            </a:pPr>
            <a:r>
              <a:rPr lang="zh-CN" altLang="en-US" sz="2800" dirty="0">
                <a:latin typeface="幼圆" panose="02010509060101010101" pitchFamily="49" charset="-122"/>
                <a:ea typeface="幼圆" panose="02010509060101010101" pitchFamily="49" charset="-122"/>
              </a:rPr>
              <a:t>   </a:t>
            </a:r>
            <a:r>
              <a:rPr lang="zh-CN" altLang="en-US" sz="2400" dirty="0">
                <a:latin typeface="微软雅黑" panose="020B0503020204020204" charset="-122"/>
                <a:ea typeface="微软雅黑" panose="020B0503020204020204" charset="-122"/>
                <a:cs typeface="微软雅黑" panose="020B0503020204020204" charset="-122"/>
              </a:rPr>
              <a:t> 省、自治区、直辖市可以决定对下列情形免征或者减征契税：</a:t>
            </a:r>
            <a:endParaRPr lang="zh-CN" altLang="en-US" sz="2400" dirty="0">
              <a:solidFill>
                <a:srgbClr val="71096C"/>
              </a:solidFill>
              <a:latin typeface="微软雅黑" panose="020B0503020204020204" charset="-122"/>
              <a:ea typeface="微软雅黑" panose="020B0503020204020204" charset="-122"/>
              <a:cs typeface="微软雅黑" panose="020B0503020204020204" charset="-122"/>
            </a:endParaRPr>
          </a:p>
          <a:p>
            <a:pPr>
              <a:lnSpc>
                <a:spcPct val="120000"/>
              </a:lnSpc>
            </a:pPr>
            <a:r>
              <a:rPr lang="zh-CN" altLang="en-US" sz="2400" dirty="0">
                <a:latin typeface="微软雅黑" panose="020B0503020204020204" charset="-122"/>
                <a:ea typeface="微软雅黑" panose="020B0503020204020204" charset="-122"/>
                <a:cs typeface="微软雅黑" panose="020B0503020204020204" charset="-122"/>
              </a:rPr>
              <a:t>（1）因土地、房屋被县级以上人民政府征收、征用，重新承受土地、房屋权属；</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pPr>
            <a:r>
              <a:rPr lang="zh-CN" altLang="zh-CN" sz="2400">
                <a:latin typeface="微软雅黑" panose="020B0503020204020204" charset="-122"/>
                <a:ea typeface="微软雅黑" panose="020B0503020204020204" charset="-122"/>
                <a:cs typeface="微软雅黑" panose="020B0503020204020204" charset="-122"/>
              </a:rPr>
              <a:t>（</a:t>
            </a:r>
            <a:r>
              <a:rPr lang="en-US" altLang="zh-CN" sz="2400">
                <a:latin typeface="微软雅黑" panose="020B0503020204020204" charset="-122"/>
                <a:ea typeface="微软雅黑" panose="020B0503020204020204" charset="-122"/>
                <a:cs typeface="微软雅黑" panose="020B0503020204020204" charset="-122"/>
              </a:rPr>
              <a:t>2</a:t>
            </a:r>
            <a:r>
              <a:rPr lang="zh-CN" altLang="en-US" sz="2400">
                <a:latin typeface="微软雅黑" panose="020B0503020204020204" charset="-122"/>
                <a:ea typeface="微软雅黑" panose="020B0503020204020204" charset="-122"/>
                <a:cs typeface="微软雅黑" panose="020B0503020204020204" charset="-122"/>
              </a:rPr>
              <a:t>）</a:t>
            </a:r>
            <a:r>
              <a:rPr lang="zh-CN" altLang="zh-CN" sz="2400">
                <a:latin typeface="微软雅黑" panose="020B0503020204020204" charset="-122"/>
                <a:ea typeface="微软雅黑" panose="020B0503020204020204" charset="-122"/>
                <a:cs typeface="微软雅黑" panose="020B0503020204020204" charset="-122"/>
              </a:rPr>
              <a:t>因不可抗力灭失住房，重新承受住房权属。</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pPr>
            <a:r>
              <a:rPr lang="zh-CN" altLang="zh-CN" sz="2400">
                <a:latin typeface="微软雅黑" panose="020B0503020204020204" charset="-122"/>
                <a:ea typeface="微软雅黑" panose="020B0503020204020204" charset="-122"/>
                <a:cs typeface="微软雅黑" panose="020B0503020204020204" charset="-122"/>
              </a:rPr>
              <a:t>（</a:t>
            </a:r>
            <a:r>
              <a:rPr lang="en-US" altLang="zh-CN" sz="2400">
                <a:latin typeface="微软雅黑" panose="020B0503020204020204" charset="-122"/>
                <a:ea typeface="微软雅黑" panose="020B0503020204020204" charset="-122"/>
                <a:cs typeface="微软雅黑" panose="020B0503020204020204" charset="-122"/>
              </a:rPr>
              <a:t>3</a:t>
            </a:r>
            <a:r>
              <a:rPr lang="zh-CN" altLang="en-US" sz="2400">
                <a:latin typeface="微软雅黑" panose="020B0503020204020204" charset="-122"/>
                <a:ea typeface="微软雅黑" panose="020B0503020204020204" charset="-122"/>
                <a:cs typeface="微软雅黑" panose="020B0503020204020204" charset="-122"/>
              </a:rPr>
              <a:t>）根据国民经济和社会发展的需要，国务院对居民住房需求保障、企业改制重组、灾后重建等情形可以规定免征或者减征契税，报全国人民代表大会常务委员会备案。</a:t>
            </a:r>
            <a:r>
              <a:rPr lang="zh-CN" altLang="en-US" sz="2400" dirty="0">
                <a:latin typeface="微软雅黑" panose="020B0503020204020204" charset="-122"/>
                <a:ea typeface="微软雅黑" panose="020B0503020204020204" charset="-122"/>
                <a:cs typeface="微软雅黑" panose="020B0503020204020204" charset="-122"/>
              </a:rPr>
              <a:t> </a:t>
            </a:r>
            <a:endParaRPr lang="zh-CN" altLang="en-US" sz="2400" dirty="0">
              <a:latin typeface="微软雅黑" panose="020B0503020204020204" charset="-122"/>
              <a:ea typeface="微软雅黑" panose="020B0503020204020204" charset="-122"/>
              <a:cs typeface="微软雅黑" panose="020B0503020204020204" charset="-122"/>
            </a:endParaRPr>
          </a:p>
          <a:p>
            <a:r>
              <a:rPr lang="zh-CN" altLang="en-US" sz="2800" dirty="0">
                <a:latin typeface="Arial" panose="020B0604020202020204" pitchFamily="34" charset="0"/>
                <a:ea typeface="宋体" panose="02010600030101010101" pitchFamily="2" charset="-122"/>
              </a:rPr>
              <a:t> </a:t>
            </a:r>
            <a:br>
              <a:rPr lang="zh-CN" altLang="en-US" sz="2800" dirty="0">
                <a:latin typeface="Arial" panose="020B0604020202020204" pitchFamily="34" charset="0"/>
                <a:ea typeface="宋体" panose="02010600030101010101" pitchFamily="2" charset="-122"/>
              </a:rPr>
            </a:br>
            <a:endParaRPr lang="zh-CN" altLang="en-US" sz="2800" dirty="0">
              <a:latin typeface="Arial" panose="020B0604020202020204" pitchFamily="34" charset="0"/>
              <a:ea typeface="宋体" panose="02010600030101010101" pitchFamily="2" charset="-122"/>
            </a:endParaRPr>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995920" cy="397510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70" y="4124"/>
              <a:ext cx="6996" cy="251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多选题】</a:t>
              </a:r>
              <a:r>
                <a:rPr lang="zh-CN" altLang="en-US" sz="2000" b="1" dirty="0">
                  <a:latin typeface="Arial" panose="020B0604020202020204" pitchFamily="34" charset="0"/>
                  <a:ea typeface="宋体" panose="02010600030101010101" pitchFamily="2" charset="-122"/>
                  <a:sym typeface="+mn-ea"/>
                </a:rPr>
                <a:t>根据契税法的规定</a:t>
              </a:r>
              <a:r>
                <a:rPr lang="en-US" altLang="zh-CN" sz="2000" b="1" dirty="0">
                  <a:latin typeface="Arial" panose="020B0604020202020204" pitchFamily="34" charset="0"/>
                  <a:ea typeface="宋体" panose="02010600030101010101" pitchFamily="2" charset="-122"/>
                  <a:sym typeface="+mn-ea"/>
                </a:rPr>
                <a:t>,</a:t>
              </a:r>
              <a:r>
                <a:rPr lang="zh-CN" altLang="en-US" sz="2000" b="1" dirty="0">
                  <a:latin typeface="Arial" panose="020B0604020202020204" pitchFamily="34" charset="0"/>
                  <a:ea typeface="宋体" panose="02010600030101010101" pitchFamily="2" charset="-122"/>
                  <a:sym typeface="+mn-ea"/>
                </a:rPr>
                <a:t>可以享受减免契税优惠待遇的是（    ）。</a:t>
              </a:r>
              <a:endParaRPr lang="zh-CN" altLang="en-US" sz="2000" b="1" dirty="0">
                <a:latin typeface="Arial" panose="020B0604020202020204" pitchFamily="34" charset="0"/>
                <a:ea typeface="宋体" panose="02010600030101010101" pitchFamily="2" charset="-122"/>
              </a:endParaRPr>
            </a:p>
            <a:p>
              <a:pPr>
                <a:lnSpc>
                  <a:spcPct val="150000"/>
                </a:lnSpc>
              </a:pPr>
              <a:r>
                <a:rPr lang="en-US" altLang="zh-CN" sz="2000" b="1" dirty="0">
                  <a:latin typeface="Arial" panose="020B0604020202020204" pitchFamily="34" charset="0"/>
                  <a:ea typeface="宋体" panose="02010600030101010101" pitchFamily="2" charset="-122"/>
                  <a:sym typeface="+mn-ea"/>
                </a:rPr>
                <a:t>A.</a:t>
              </a:r>
              <a:r>
                <a:rPr lang="zh-CN" altLang="en-US" sz="2000" b="1" dirty="0">
                  <a:latin typeface="Arial" panose="020B0604020202020204" pitchFamily="34" charset="0"/>
                  <a:ea typeface="宋体" panose="02010600030101010101" pitchFamily="2" charset="-122"/>
                  <a:sym typeface="+mn-ea"/>
                </a:rPr>
                <a:t>城镇职工第一次购买公有住房的</a:t>
              </a:r>
              <a:endParaRPr lang="zh-CN" altLang="en-US" sz="2000" b="1" dirty="0">
                <a:latin typeface="Arial" panose="020B0604020202020204" pitchFamily="34" charset="0"/>
                <a:ea typeface="宋体" panose="02010600030101010101" pitchFamily="2" charset="-122"/>
              </a:endParaRPr>
            </a:p>
            <a:p>
              <a:pPr>
                <a:lnSpc>
                  <a:spcPct val="150000"/>
                </a:lnSpc>
              </a:pPr>
              <a:r>
                <a:rPr lang="en-US" altLang="zh-CN" sz="2000" b="1" dirty="0">
                  <a:latin typeface="Arial" panose="020B0604020202020204" pitchFamily="34" charset="0"/>
                  <a:ea typeface="宋体" panose="02010600030101010101" pitchFamily="2" charset="-122"/>
                  <a:sym typeface="+mn-ea"/>
                </a:rPr>
                <a:t>B.</a:t>
              </a:r>
              <a:r>
                <a:rPr lang="zh-CN" altLang="en-US" sz="2000" b="1" dirty="0">
                  <a:latin typeface="Arial" panose="020B0604020202020204" pitchFamily="34" charset="0"/>
                  <a:ea typeface="宋体" panose="02010600030101010101" pitchFamily="2" charset="-122"/>
                  <a:sym typeface="+mn-ea"/>
                </a:rPr>
                <a:t>房屋所有者之间互相等价交换房屋的</a:t>
              </a:r>
              <a:endParaRPr lang="zh-CN" altLang="en-US" sz="2000" b="1" dirty="0">
                <a:latin typeface="Arial" panose="020B0604020202020204" pitchFamily="34" charset="0"/>
                <a:ea typeface="宋体" panose="02010600030101010101" pitchFamily="2" charset="-122"/>
              </a:endParaRPr>
            </a:p>
            <a:p>
              <a:pPr>
                <a:lnSpc>
                  <a:spcPct val="150000"/>
                </a:lnSpc>
              </a:pPr>
              <a:r>
                <a:rPr lang="en-US" altLang="zh-CN" sz="2000" b="1" dirty="0">
                  <a:latin typeface="Arial" panose="020B0604020202020204" pitchFamily="34" charset="0"/>
                  <a:ea typeface="宋体" panose="02010600030101010101" pitchFamily="2" charset="-122"/>
                  <a:sym typeface="+mn-ea"/>
                </a:rPr>
                <a:t>C.</a:t>
              </a:r>
              <a:r>
                <a:rPr lang="zh-CN" altLang="en-US" sz="2000" b="1" dirty="0">
                  <a:latin typeface="Arial" panose="020B0604020202020204" pitchFamily="34" charset="0"/>
                  <a:ea typeface="宋体" panose="02010600030101010101" pitchFamily="2" charset="-122"/>
                  <a:sym typeface="+mn-ea"/>
                </a:rPr>
                <a:t>因工作调动而重新购买住房的</a:t>
              </a:r>
              <a:endParaRPr lang="zh-CN" altLang="en-US" sz="2000" b="1" dirty="0">
                <a:latin typeface="Arial" panose="020B0604020202020204" pitchFamily="34" charset="0"/>
                <a:ea typeface="宋体" panose="02010600030101010101" pitchFamily="2" charset="-122"/>
              </a:endParaRPr>
            </a:p>
            <a:p>
              <a:pPr>
                <a:lnSpc>
                  <a:spcPct val="150000"/>
                </a:lnSpc>
              </a:pPr>
              <a:r>
                <a:rPr lang="en-US" altLang="zh-CN" sz="2000" b="1" dirty="0">
                  <a:latin typeface="Arial" panose="020B0604020202020204" pitchFamily="34" charset="0"/>
                  <a:ea typeface="宋体" panose="02010600030101010101" pitchFamily="2" charset="-122"/>
                  <a:sym typeface="+mn-ea"/>
                </a:rPr>
                <a:t>D.</a:t>
              </a:r>
              <a:r>
                <a:rPr lang="zh-CN" altLang="en-US" sz="2000" b="1" dirty="0">
                  <a:latin typeface="Arial" panose="020B0604020202020204" pitchFamily="34" charset="0"/>
                  <a:ea typeface="宋体" panose="02010600030101010101" pitchFamily="2" charset="-122"/>
                  <a:sym typeface="+mn-ea"/>
                </a:rPr>
                <a:t>取得荒山、荒沟、荒丘、荒滩土地使用权，用于工业园建设的</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873760" y="4919980"/>
            <a:ext cx="7746365" cy="4781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AB</a:t>
            </a: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标题 11265"/>
          <p:cNvSpPr>
            <a:spLocks noGrp="1"/>
          </p:cNvSpPr>
          <p:nvPr>
            <p:ph type="title"/>
          </p:nvPr>
        </p:nvSpPr>
        <p:spPr>
          <a:xfrm>
            <a:off x="539115" y="196850"/>
            <a:ext cx="8229600" cy="1371600"/>
          </a:xfrm>
        </p:spPr>
        <p:txBody>
          <a:bodyPr anchor="ctr" anchorCtr="0"/>
          <a:p>
            <a:r>
              <a:rPr lang="zh-CN" altLang="en-US" sz="3200" b="1" dirty="0">
                <a:solidFill>
                  <a:srgbClr val="71096C"/>
                </a:solidFill>
                <a:ea typeface="幼圆" panose="02010509060101010101" pitchFamily="49" charset="-122"/>
              </a:rPr>
              <a:t>二、契税应纳税额的计算</a:t>
            </a:r>
            <a:endParaRPr lang="zh-CN" altLang="zh-CN" sz="3200"/>
          </a:p>
        </p:txBody>
      </p:sp>
      <p:sp>
        <p:nvSpPr>
          <p:cNvPr id="89090" name="圆角矩形 11266"/>
          <p:cNvSpPr/>
          <p:nvPr/>
        </p:nvSpPr>
        <p:spPr>
          <a:xfrm>
            <a:off x="5259388" y="3395663"/>
            <a:ext cx="3105150" cy="2608262"/>
          </a:xfrm>
          <a:prstGeom prst="roundRect">
            <a:avLst>
              <a:gd name="adj" fmla="val 4639"/>
            </a:avLst>
          </a:prstGeom>
          <a:gradFill rotWithShape="1">
            <a:gsLst>
              <a:gs pos="0">
                <a:srgbClr val="FDFDFD"/>
              </a:gs>
              <a:gs pos="100000">
                <a:srgbClr val="D7D7D7"/>
              </a:gs>
            </a:gsLst>
            <a:lin ang="5400000" scaled="1"/>
            <a:tileRect/>
          </a:gradFill>
          <a:ln w="19050" cap="flat" cmpd="sng">
            <a:solidFill>
              <a:srgbClr val="C0C0C0"/>
            </a:solidFill>
            <a:prstDash val="solid"/>
            <a:round/>
            <a:headEnd type="none" w="med" len="med"/>
            <a:tailEnd type="none" w="med" len="med"/>
          </a:ln>
          <a:effectLst>
            <a:outerShdw dist="53882" dir="2699999" algn="ctr" rotWithShape="0">
              <a:srgbClr val="292929">
                <a:alpha val="50000"/>
              </a:srgbClr>
            </a:outerShdw>
          </a:effectLst>
        </p:spPr>
        <p:txBody>
          <a:bodyPr wrap="none" anchor="ctr" anchorCtr="0"/>
          <a:p>
            <a:pPr algn="ctr" eaLnBrk="0" hangingPunct="0">
              <a:lnSpc>
                <a:spcPct val="80000"/>
              </a:lnSpc>
            </a:pPr>
            <a:endParaRPr lang="zh-CN" altLang="en-US" sz="3200" dirty="0">
              <a:latin typeface="Arial" panose="020B0604020202020204" pitchFamily="34" charset="0"/>
              <a:ea typeface="黑体" panose="02010609060101010101" charset="-122"/>
            </a:endParaRPr>
          </a:p>
        </p:txBody>
      </p:sp>
      <p:sp>
        <p:nvSpPr>
          <p:cNvPr id="89091" name="圆角矩形 11267"/>
          <p:cNvSpPr/>
          <p:nvPr/>
        </p:nvSpPr>
        <p:spPr>
          <a:xfrm>
            <a:off x="1116013" y="2997200"/>
            <a:ext cx="3197225" cy="2662238"/>
          </a:xfrm>
          <a:prstGeom prst="roundRect">
            <a:avLst>
              <a:gd name="adj" fmla="val 4639"/>
            </a:avLst>
          </a:prstGeom>
          <a:gradFill rotWithShape="1">
            <a:gsLst>
              <a:gs pos="0">
                <a:srgbClr val="FDFDFD"/>
              </a:gs>
              <a:gs pos="100000">
                <a:srgbClr val="D7D7D7"/>
              </a:gs>
            </a:gsLst>
            <a:lin ang="5400000" scaled="1"/>
            <a:tileRect/>
          </a:gradFill>
          <a:ln w="19050" cap="flat" cmpd="sng">
            <a:solidFill>
              <a:srgbClr val="C0C0C0"/>
            </a:solidFill>
            <a:prstDash val="solid"/>
            <a:round/>
            <a:headEnd type="none" w="med" len="med"/>
            <a:tailEnd type="none" w="med" len="med"/>
          </a:ln>
          <a:effectLst>
            <a:outerShdw dist="53882" dir="2699999" algn="ctr" rotWithShape="0">
              <a:srgbClr val="292929">
                <a:alpha val="50000"/>
              </a:srgbClr>
            </a:outerShdw>
          </a:effectLst>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89092" name="文本框 11268"/>
          <p:cNvSpPr txBox="1"/>
          <p:nvPr/>
        </p:nvSpPr>
        <p:spPr>
          <a:xfrm>
            <a:off x="1246188" y="3824288"/>
            <a:ext cx="3390900" cy="2676525"/>
          </a:xfrm>
          <a:prstGeom prst="rect">
            <a:avLst/>
          </a:prstGeom>
          <a:noFill/>
          <a:ln w="9525">
            <a:noFill/>
          </a:ln>
        </p:spPr>
        <p:txBody>
          <a:bodyPr anchor="t" anchorCtr="0">
            <a:spAutoFit/>
          </a:bodyPr>
          <a:p>
            <a:pPr eaLnBrk="0" hangingPunct="0">
              <a:lnSpc>
                <a:spcPct val="120000"/>
              </a:lnSpc>
            </a:pPr>
            <a:r>
              <a:rPr lang="zh-CN" altLang="en-US" sz="2400" dirty="0">
                <a:latin typeface="Arial" panose="020B0604020202020204" pitchFamily="34" charset="0"/>
                <a:ea typeface="黑体" panose="02010609060101010101" charset="-122"/>
              </a:rPr>
              <a:t>土地使用权出让、土地使用权出售、房屋买卖以成交价格作为计税依据</a:t>
            </a:r>
            <a:endParaRPr lang="zh-CN" altLang="en-US" sz="2400" dirty="0">
              <a:latin typeface="Arial" panose="020B0604020202020204" pitchFamily="34" charset="0"/>
              <a:ea typeface="黑体" panose="02010609060101010101" charset="-122"/>
            </a:endParaRPr>
          </a:p>
          <a:p>
            <a:pPr eaLnBrk="0" hangingPunct="0">
              <a:lnSpc>
                <a:spcPct val="120000"/>
              </a:lnSpc>
            </a:pPr>
            <a:endParaRPr lang="zh-CN" altLang="en-US" sz="2400" dirty="0">
              <a:latin typeface="Arial" panose="020B0604020202020204" pitchFamily="34" charset="0"/>
              <a:ea typeface="黑体" panose="02010609060101010101" charset="-122"/>
            </a:endParaRPr>
          </a:p>
          <a:p>
            <a:pPr eaLnBrk="0" hangingPunct="0"/>
            <a:endParaRPr lang="zh-CN" altLang="en-US" sz="2400" dirty="0">
              <a:latin typeface="Arial" panose="020B0604020202020204" pitchFamily="34" charset="0"/>
              <a:ea typeface="黑体" panose="02010609060101010101" charset="-122"/>
            </a:endParaRPr>
          </a:p>
        </p:txBody>
      </p:sp>
      <p:sp>
        <p:nvSpPr>
          <p:cNvPr id="89093" name="文本框 11269"/>
          <p:cNvSpPr txBox="1"/>
          <p:nvPr/>
        </p:nvSpPr>
        <p:spPr>
          <a:xfrm>
            <a:off x="5291138" y="3860800"/>
            <a:ext cx="3168650" cy="1406525"/>
          </a:xfrm>
          <a:prstGeom prst="rect">
            <a:avLst/>
          </a:prstGeom>
          <a:noFill/>
          <a:ln w="9525">
            <a:noFill/>
          </a:ln>
        </p:spPr>
        <p:txBody>
          <a:bodyPr anchor="t" anchorCtr="0">
            <a:spAutoFit/>
          </a:bodyPr>
          <a:p>
            <a:pPr eaLnBrk="0" hangingPunct="0">
              <a:lnSpc>
                <a:spcPct val="120000"/>
              </a:lnSpc>
            </a:pPr>
            <a:r>
              <a:rPr lang="zh-CN" altLang="en-US" sz="2400" dirty="0">
                <a:latin typeface="Arial" panose="020B0604020202020204" pitchFamily="34" charset="0"/>
                <a:ea typeface="黑体" panose="02010609060101010101" charset="-122"/>
              </a:rPr>
              <a:t>土地使用权赠与、房屋赠与，由税务机关参照市场价格确定</a:t>
            </a:r>
            <a:endParaRPr lang="zh-CN" altLang="en-US" sz="2400" dirty="0">
              <a:latin typeface="Arial" panose="020B0604020202020204" pitchFamily="34" charset="0"/>
              <a:ea typeface="黑体" panose="02010609060101010101" charset="-122"/>
            </a:endParaRPr>
          </a:p>
        </p:txBody>
      </p:sp>
      <p:grpSp>
        <p:nvGrpSpPr>
          <p:cNvPr id="89094" name="组合 11270"/>
          <p:cNvGrpSpPr/>
          <p:nvPr/>
        </p:nvGrpSpPr>
        <p:grpSpPr>
          <a:xfrm>
            <a:off x="1258888" y="2708275"/>
            <a:ext cx="2943225" cy="568325"/>
            <a:chOff x="0" y="0"/>
            <a:chExt cx="1484" cy="330"/>
          </a:xfrm>
        </p:grpSpPr>
        <p:sp>
          <p:nvSpPr>
            <p:cNvPr id="89095" name="圆角矩形 11271"/>
            <p:cNvSpPr/>
            <p:nvPr/>
          </p:nvSpPr>
          <p:spPr>
            <a:xfrm>
              <a:off x="0" y="0"/>
              <a:ext cx="1484" cy="330"/>
            </a:xfrm>
            <a:prstGeom prst="roundRect">
              <a:avLst>
                <a:gd name="adj" fmla="val 16667"/>
              </a:avLst>
            </a:prstGeom>
            <a:solidFill>
              <a:schemeClr val="folHlink"/>
            </a:solidFill>
            <a:ln w="38100" cap="flat" cmpd="sng">
              <a:solidFill>
                <a:srgbClr val="FFFFFF">
                  <a:alpha val="68999"/>
                </a:srgbClr>
              </a:solidFill>
              <a:prstDash val="solid"/>
              <a:round/>
              <a:headEnd type="none" w="med" len="med"/>
              <a:tailEnd type="none" w="med" len="med"/>
            </a:ln>
          </p:spPr>
          <p:txBody>
            <a:bodyPr wrap="none" anchor="ctr" anchorCtr="0"/>
            <a:p>
              <a:pPr algn="ctr" eaLnBrk="0" hangingPunct="0">
                <a:lnSpc>
                  <a:spcPct val="80000"/>
                </a:lnSpc>
              </a:pPr>
              <a:endParaRPr lang="zh-CN" altLang="en-US" sz="2800" dirty="0">
                <a:latin typeface="Arial" panose="020B0604020202020204" pitchFamily="34" charset="0"/>
                <a:ea typeface="黑体" panose="02010609060101010101" charset="-122"/>
              </a:endParaRPr>
            </a:p>
          </p:txBody>
        </p:sp>
        <p:sp>
          <p:nvSpPr>
            <p:cNvPr id="89096" name="圆角矩形 11272"/>
            <p:cNvSpPr/>
            <p:nvPr/>
          </p:nvSpPr>
          <p:spPr>
            <a:xfrm>
              <a:off x="23" y="20"/>
              <a:ext cx="1432" cy="134"/>
            </a:xfrm>
            <a:prstGeom prst="roundRect">
              <a:avLst>
                <a:gd name="adj" fmla="val 28356"/>
              </a:avLst>
            </a:prstGeom>
            <a:gradFill rotWithShape="1">
              <a:gsLst>
                <a:gs pos="0">
                  <a:srgbClr val="FFFFFF">
                    <a:alpha val="70000"/>
                  </a:srgbClr>
                </a:gs>
                <a:gs pos="100000">
                  <a:schemeClr val="folHlink">
                    <a:alpha val="70000"/>
                  </a:schemeClr>
                </a:gs>
              </a:gsLst>
              <a:lin ang="5400000" scaled="1"/>
              <a:tileRect/>
            </a:gradFill>
            <a:ln w="9525">
              <a:noFill/>
            </a:ln>
          </p:spPr>
          <p:txBody>
            <a:bodyPr anchor="t" anchorCtr="0"/>
            <a:p>
              <a:pPr algn="ctr"/>
              <a:endParaRPr lang="zh-CN" altLang="en-US">
                <a:latin typeface="Arial" panose="020B0604020202020204" pitchFamily="34" charset="0"/>
                <a:ea typeface="宋体" panose="02010600030101010101" pitchFamily="2" charset="-122"/>
              </a:endParaRPr>
            </a:p>
          </p:txBody>
        </p:sp>
      </p:grpSp>
      <p:grpSp>
        <p:nvGrpSpPr>
          <p:cNvPr id="89097" name="组合 11273"/>
          <p:cNvGrpSpPr/>
          <p:nvPr/>
        </p:nvGrpSpPr>
        <p:grpSpPr>
          <a:xfrm>
            <a:off x="5364163" y="2927350"/>
            <a:ext cx="2943225" cy="568325"/>
            <a:chOff x="0" y="0"/>
            <a:chExt cx="1484" cy="330"/>
          </a:xfrm>
        </p:grpSpPr>
        <p:sp>
          <p:nvSpPr>
            <p:cNvPr id="89098" name="圆角矩形 11274"/>
            <p:cNvSpPr/>
            <p:nvPr/>
          </p:nvSpPr>
          <p:spPr>
            <a:xfrm>
              <a:off x="0" y="0"/>
              <a:ext cx="1484" cy="330"/>
            </a:xfrm>
            <a:prstGeom prst="roundRect">
              <a:avLst>
                <a:gd name="adj" fmla="val 16667"/>
              </a:avLst>
            </a:prstGeom>
            <a:solidFill>
              <a:schemeClr val="accent2"/>
            </a:solidFill>
            <a:ln w="38100" cap="flat" cmpd="sng">
              <a:solidFill>
                <a:srgbClr val="FFFFFF">
                  <a:alpha val="68999"/>
                </a:srgbClr>
              </a:solidFill>
              <a:prstDash val="solid"/>
              <a:round/>
              <a:headEnd type="none" w="med" len="med"/>
              <a:tailEnd type="none" w="med" len="med"/>
            </a:ln>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89099" name="圆角矩形 11275"/>
            <p:cNvSpPr/>
            <p:nvPr/>
          </p:nvSpPr>
          <p:spPr>
            <a:xfrm>
              <a:off x="23" y="20"/>
              <a:ext cx="1432" cy="134"/>
            </a:xfrm>
            <a:prstGeom prst="roundRect">
              <a:avLst>
                <a:gd name="adj" fmla="val 28356"/>
              </a:avLst>
            </a:prstGeom>
            <a:gradFill rotWithShape="1">
              <a:gsLst>
                <a:gs pos="0">
                  <a:srgbClr val="FFFFFF">
                    <a:alpha val="70000"/>
                  </a:srgbClr>
                </a:gs>
                <a:gs pos="100000">
                  <a:schemeClr val="accent2">
                    <a:alpha val="70000"/>
                  </a:schemeClr>
                </a:gs>
              </a:gsLst>
              <a:lin ang="5400000" scaled="1"/>
              <a:tileRect/>
            </a:gradFill>
            <a:ln w="9525">
              <a:noFill/>
            </a:ln>
          </p:spPr>
          <p:txBody>
            <a:bodyPr wrap="none" anchor="ctr" anchorCtr="0"/>
            <a:p>
              <a:pPr algn="ctr" eaLnBrk="0" hangingPunct="0">
                <a:lnSpc>
                  <a:spcPct val="80000"/>
                </a:lnSpc>
              </a:pPr>
              <a:endParaRPr lang="zh-CN" altLang="en-US" sz="2800" dirty="0">
                <a:latin typeface="Arial" panose="020B0604020202020204" pitchFamily="34" charset="0"/>
                <a:ea typeface="黑体" panose="02010609060101010101" charset="-122"/>
              </a:endParaRPr>
            </a:p>
            <a:p>
              <a:pPr algn="ctr" eaLnBrk="0" hangingPunct="0">
                <a:lnSpc>
                  <a:spcPct val="80000"/>
                </a:lnSpc>
              </a:pPr>
              <a:r>
                <a:rPr lang="zh-CN" altLang="en-US" sz="2800" dirty="0">
                  <a:latin typeface="Arial" panose="020B0604020202020204" pitchFamily="34" charset="0"/>
                  <a:ea typeface="黑体" panose="02010609060101010101" charset="-122"/>
                </a:rPr>
                <a:t>市场价格</a:t>
              </a:r>
              <a:endParaRPr lang="zh-CN" altLang="en-US" sz="2800" dirty="0">
                <a:latin typeface="Arial" panose="020B0604020202020204" pitchFamily="34" charset="0"/>
                <a:ea typeface="黑体" panose="02010609060101010101" charset="-122"/>
              </a:endParaRPr>
            </a:p>
          </p:txBody>
        </p:sp>
      </p:grpSp>
      <p:sp>
        <p:nvSpPr>
          <p:cNvPr id="89100" name="文本框 11276"/>
          <p:cNvSpPr txBox="1"/>
          <p:nvPr/>
        </p:nvSpPr>
        <p:spPr>
          <a:xfrm>
            <a:off x="755650" y="1341438"/>
            <a:ext cx="5616575" cy="460375"/>
          </a:xfrm>
          <a:prstGeom prst="rect">
            <a:avLst/>
          </a:prstGeom>
          <a:noFill/>
          <a:ln w="9525">
            <a:noFill/>
          </a:ln>
        </p:spPr>
        <p:txBody>
          <a:bodyPr anchor="t" anchorCtr="0">
            <a:spAutoFit/>
          </a:bodyPr>
          <a:p>
            <a:r>
              <a:rPr lang="zh-CN" altLang="en-US" sz="2400" dirty="0">
                <a:solidFill>
                  <a:srgbClr val="FF0066"/>
                </a:solidFill>
                <a:latin typeface="Times New Roman" panose="02020603050405020304" pitchFamily="18" charset="0"/>
                <a:ea typeface="黑体" panose="02010609060101010101" charset="-122"/>
              </a:rPr>
              <a:t>（一）契税计税依据</a:t>
            </a:r>
            <a:endParaRPr lang="zh-CN" altLang="en-US" sz="2400" dirty="0">
              <a:solidFill>
                <a:srgbClr val="FF0066"/>
              </a:solidFill>
              <a:latin typeface="Arial" panose="020B0604020202020204" pitchFamily="34" charset="0"/>
              <a:ea typeface="黑体" panose="02010609060101010101" charset="-122"/>
            </a:endParaRPr>
          </a:p>
        </p:txBody>
      </p:sp>
      <p:sp>
        <p:nvSpPr>
          <p:cNvPr id="89101" name="文本框 11277"/>
          <p:cNvSpPr txBox="1"/>
          <p:nvPr/>
        </p:nvSpPr>
        <p:spPr>
          <a:xfrm>
            <a:off x="1908175" y="2708275"/>
            <a:ext cx="1612900" cy="519113"/>
          </a:xfrm>
          <a:prstGeom prst="rect">
            <a:avLst/>
          </a:prstGeom>
          <a:noFill/>
          <a:ln w="9525">
            <a:noFill/>
          </a:ln>
        </p:spPr>
        <p:txBody>
          <a:bodyPr wrap="none" anchor="t" anchorCtr="0">
            <a:spAutoFit/>
          </a:bodyPr>
          <a:p>
            <a:pPr algn="ctr"/>
            <a:r>
              <a:rPr lang="zh-CN" altLang="en-US" sz="2800" dirty="0">
                <a:latin typeface="Arial" panose="020B0604020202020204" pitchFamily="34" charset="0"/>
                <a:ea typeface="黑体" panose="02010609060101010101" charset="-122"/>
              </a:rPr>
              <a:t>成交价格</a:t>
            </a:r>
            <a:endParaRPr lang="zh-CN" altLang="en-US" sz="2800" dirty="0">
              <a:latin typeface="Arial" panose="020B0604020202020204" pitchFamily="34" charset="0"/>
              <a:ea typeface="黑体" panose="02010609060101010101" charset="-122"/>
            </a:endParaRPr>
          </a:p>
        </p:txBody>
      </p:sp>
    </p:spTree>
  </p:cSld>
  <p:clrMapOvr>
    <a:masterClrMapping/>
  </p:clrMapOvr>
  <p:transition>
    <p:blinds dir="vert"/>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页脚占位符 1"/>
          <p:cNvSpPr/>
          <p:nvPr>
            <p:ph type="ftr" sz="quarter" idx="10"/>
          </p:nvPr>
        </p:nvSpPr>
        <p:spPr/>
        <p:txBody>
          <a:bodyPr anchor="b"/>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1200" b="0" i="0" u="none" strike="noStrike" kern="1200" cap="none" spc="0" normalizeH="0" baseline="0" noProof="1" dirty="0">
              <a:solidFill>
                <a:schemeClr val="tx1"/>
              </a:solidFill>
              <a:effectLst>
                <a:outerShdw blurRad="38100" dist="38100" dir="2700000">
                  <a:srgbClr val="000000"/>
                </a:outerShdw>
              </a:effectLst>
              <a:latin typeface="Verdana" panose="020B0604030504040204" pitchFamily="2" charset="0"/>
              <a:ea typeface="宋体" panose="02010600030101010101" pitchFamily="2" charset="-122"/>
              <a:cs typeface="+mn-cs"/>
            </a:endParaRPr>
          </a:p>
        </p:txBody>
      </p:sp>
      <p:sp>
        <p:nvSpPr>
          <p:cNvPr id="90114" name="标题 12289"/>
          <p:cNvSpPr>
            <a:spLocks noGrp="1"/>
          </p:cNvSpPr>
          <p:nvPr>
            <p:ph type="title"/>
          </p:nvPr>
        </p:nvSpPr>
        <p:spPr/>
        <p:txBody>
          <a:bodyPr anchor="ctr" anchorCtr="0"/>
          <a:p>
            <a:endParaRPr lang="zh-CN" altLang="zh-CN"/>
          </a:p>
        </p:txBody>
      </p:sp>
      <p:sp>
        <p:nvSpPr>
          <p:cNvPr id="90115" name="圆角矩形 12290"/>
          <p:cNvSpPr/>
          <p:nvPr/>
        </p:nvSpPr>
        <p:spPr>
          <a:xfrm>
            <a:off x="5259388" y="3049588"/>
            <a:ext cx="2841625" cy="2954337"/>
          </a:xfrm>
          <a:prstGeom prst="roundRect">
            <a:avLst>
              <a:gd name="adj" fmla="val 4639"/>
            </a:avLst>
          </a:prstGeom>
          <a:gradFill rotWithShape="1">
            <a:gsLst>
              <a:gs pos="0">
                <a:srgbClr val="FDFDFD"/>
              </a:gs>
              <a:gs pos="100000">
                <a:srgbClr val="D7D7D7"/>
              </a:gs>
            </a:gsLst>
            <a:lin ang="5400000" scaled="1"/>
            <a:tileRect/>
          </a:gradFill>
          <a:ln w="19050" cap="flat" cmpd="sng">
            <a:solidFill>
              <a:srgbClr val="C0C0C0"/>
            </a:solidFill>
            <a:prstDash val="solid"/>
            <a:round/>
            <a:headEnd type="none" w="med" len="med"/>
            <a:tailEnd type="none" w="med" len="med"/>
          </a:ln>
          <a:effectLst>
            <a:outerShdw dist="53882" dir="2699999" algn="ctr" rotWithShape="0">
              <a:srgbClr val="292929">
                <a:alpha val="50000"/>
              </a:srgbClr>
            </a:outerShdw>
          </a:effectLst>
        </p:spPr>
        <p:txBody>
          <a:bodyPr wrap="none" anchor="ctr" anchorCtr="0"/>
          <a:p>
            <a:pPr algn="ctr" eaLnBrk="0" hangingPunct="0">
              <a:lnSpc>
                <a:spcPct val="80000"/>
              </a:lnSpc>
            </a:pPr>
            <a:endParaRPr lang="zh-CN" altLang="en-US" sz="3200" dirty="0">
              <a:latin typeface="Arial" panose="020B0604020202020204" pitchFamily="34" charset="0"/>
              <a:ea typeface="黑体" panose="02010609060101010101" charset="-122"/>
            </a:endParaRPr>
          </a:p>
        </p:txBody>
      </p:sp>
      <p:sp>
        <p:nvSpPr>
          <p:cNvPr id="90116" name="圆角矩形 12291"/>
          <p:cNvSpPr/>
          <p:nvPr/>
        </p:nvSpPr>
        <p:spPr>
          <a:xfrm>
            <a:off x="1116013" y="2276475"/>
            <a:ext cx="2925762" cy="3014663"/>
          </a:xfrm>
          <a:prstGeom prst="roundRect">
            <a:avLst>
              <a:gd name="adj" fmla="val 4639"/>
            </a:avLst>
          </a:prstGeom>
          <a:gradFill rotWithShape="1">
            <a:gsLst>
              <a:gs pos="0">
                <a:srgbClr val="FDFDFD"/>
              </a:gs>
              <a:gs pos="100000">
                <a:srgbClr val="D7D7D7"/>
              </a:gs>
            </a:gsLst>
            <a:lin ang="5400000" scaled="1"/>
            <a:tileRect/>
          </a:gradFill>
          <a:ln w="19050" cap="flat" cmpd="sng">
            <a:solidFill>
              <a:srgbClr val="C0C0C0"/>
            </a:solidFill>
            <a:prstDash val="solid"/>
            <a:round/>
            <a:headEnd type="none" w="med" len="med"/>
            <a:tailEnd type="none" w="med" len="med"/>
          </a:ln>
          <a:effectLst>
            <a:outerShdw dist="53882" dir="2699999" algn="ctr" rotWithShape="0">
              <a:srgbClr val="292929">
                <a:alpha val="50000"/>
              </a:srgbClr>
            </a:outerShdw>
          </a:effectLst>
        </p:spPr>
        <p:txBody>
          <a:bodyPr wrap="none" anchor="ctr" anchorCtr="0"/>
          <a:p>
            <a:pPr algn="ctr"/>
            <a:endParaRPr lang="zh-CN" altLang="en-US" dirty="0">
              <a:latin typeface="Arial" panose="020B0604020202020204" pitchFamily="34" charset="0"/>
              <a:ea typeface="黑体" panose="02010609060101010101" charset="-122"/>
            </a:endParaRPr>
          </a:p>
        </p:txBody>
      </p:sp>
      <p:sp>
        <p:nvSpPr>
          <p:cNvPr id="90117" name="文本框 12292"/>
          <p:cNvSpPr txBox="1"/>
          <p:nvPr/>
        </p:nvSpPr>
        <p:spPr>
          <a:xfrm>
            <a:off x="1246188" y="3514725"/>
            <a:ext cx="3103562" cy="895350"/>
          </a:xfrm>
          <a:prstGeom prst="rect">
            <a:avLst/>
          </a:prstGeom>
          <a:noFill/>
          <a:ln w="9525">
            <a:noFill/>
          </a:ln>
        </p:spPr>
        <p:txBody>
          <a:bodyPr anchor="t" anchorCtr="0">
            <a:spAutoFit/>
          </a:bodyPr>
          <a:p>
            <a:pPr eaLnBrk="0" hangingPunct="0">
              <a:lnSpc>
                <a:spcPct val="120000"/>
              </a:lnSpc>
            </a:pPr>
            <a:endParaRPr lang="zh-CN" altLang="en-US" sz="2400" dirty="0">
              <a:latin typeface="Arial" panose="020B0604020202020204" pitchFamily="34" charset="0"/>
              <a:ea typeface="黑体" panose="02010609060101010101" charset="-122"/>
            </a:endParaRPr>
          </a:p>
          <a:p>
            <a:pPr eaLnBrk="0" hangingPunct="0"/>
            <a:endParaRPr lang="zh-CN" altLang="en-US" sz="2400" dirty="0">
              <a:latin typeface="Arial" panose="020B0604020202020204" pitchFamily="34" charset="0"/>
              <a:ea typeface="黑体" panose="02010609060101010101" charset="-122"/>
            </a:endParaRPr>
          </a:p>
        </p:txBody>
      </p:sp>
      <p:sp>
        <p:nvSpPr>
          <p:cNvPr id="90118" name="文本框 12293"/>
          <p:cNvSpPr txBox="1"/>
          <p:nvPr/>
        </p:nvSpPr>
        <p:spPr>
          <a:xfrm>
            <a:off x="5291138" y="3644900"/>
            <a:ext cx="2898775" cy="2720975"/>
          </a:xfrm>
          <a:prstGeom prst="rect">
            <a:avLst/>
          </a:prstGeom>
          <a:noFill/>
          <a:ln w="9525">
            <a:noFill/>
          </a:ln>
        </p:spPr>
        <p:txBody>
          <a:bodyPr anchor="t" anchorCtr="0">
            <a:spAutoFit/>
          </a:bodyPr>
          <a:p>
            <a:pPr eaLnBrk="0" hangingPunct="0">
              <a:lnSpc>
                <a:spcPct val="120000"/>
              </a:lnSpc>
            </a:pPr>
            <a:r>
              <a:rPr lang="zh-CN" altLang="en-US" sz="2400" dirty="0">
                <a:latin typeface="Arial" panose="020B0604020202020204" pitchFamily="34" charset="0"/>
                <a:ea typeface="黑体" panose="02010609060101010101" charset="-122"/>
              </a:rPr>
              <a:t>以划拨方式取得土地使用权，转让房地产时，以补交的土地出让费或土地收益为计税依据</a:t>
            </a:r>
            <a:endParaRPr lang="zh-CN" altLang="en-US" sz="2400" dirty="0">
              <a:latin typeface="Arial" panose="020B0604020202020204" pitchFamily="34" charset="0"/>
              <a:ea typeface="黑体" panose="02010609060101010101" charset="-122"/>
            </a:endParaRPr>
          </a:p>
          <a:p>
            <a:pPr eaLnBrk="0" hangingPunct="0">
              <a:lnSpc>
                <a:spcPct val="120000"/>
              </a:lnSpc>
            </a:pPr>
            <a:endParaRPr lang="zh-CN" altLang="en-US" sz="2400" dirty="0">
              <a:latin typeface="Arial" panose="020B0604020202020204" pitchFamily="34" charset="0"/>
              <a:ea typeface="黑体" panose="02010609060101010101" charset="-122"/>
            </a:endParaRPr>
          </a:p>
        </p:txBody>
      </p:sp>
      <p:grpSp>
        <p:nvGrpSpPr>
          <p:cNvPr id="90119" name="组合 12294"/>
          <p:cNvGrpSpPr/>
          <p:nvPr/>
        </p:nvGrpSpPr>
        <p:grpSpPr>
          <a:xfrm>
            <a:off x="1187450" y="1844675"/>
            <a:ext cx="2692400" cy="642938"/>
            <a:chOff x="0" y="0"/>
            <a:chExt cx="1484" cy="330"/>
          </a:xfrm>
        </p:grpSpPr>
        <p:sp>
          <p:nvSpPr>
            <p:cNvPr id="90120" name="圆角矩形 12295"/>
            <p:cNvSpPr/>
            <p:nvPr/>
          </p:nvSpPr>
          <p:spPr>
            <a:xfrm>
              <a:off x="0" y="0"/>
              <a:ext cx="1484" cy="330"/>
            </a:xfrm>
            <a:prstGeom prst="roundRect">
              <a:avLst>
                <a:gd name="adj" fmla="val 16667"/>
              </a:avLst>
            </a:prstGeom>
            <a:solidFill>
              <a:schemeClr val="folHlink"/>
            </a:solidFill>
            <a:ln w="38100" cap="flat" cmpd="sng">
              <a:solidFill>
                <a:srgbClr val="FFFFFF">
                  <a:alpha val="68999"/>
                </a:srgbClr>
              </a:solidFill>
              <a:prstDash val="solid"/>
              <a:round/>
              <a:headEnd type="none" w="med" len="med"/>
              <a:tailEnd type="none" w="med" len="med"/>
            </a:ln>
          </p:spPr>
          <p:txBody>
            <a:bodyPr wrap="none" anchor="ctr" anchorCtr="0"/>
            <a:p>
              <a:pPr algn="ctr" eaLnBrk="0" hangingPunct="0">
                <a:lnSpc>
                  <a:spcPct val="80000"/>
                </a:lnSpc>
              </a:pPr>
              <a:endParaRPr lang="zh-CN" altLang="en-US" sz="2800" dirty="0">
                <a:latin typeface="Arial" panose="020B0604020202020204" pitchFamily="34" charset="0"/>
                <a:ea typeface="黑体" panose="02010609060101010101" charset="-122"/>
              </a:endParaRPr>
            </a:p>
          </p:txBody>
        </p:sp>
        <p:sp>
          <p:nvSpPr>
            <p:cNvPr id="90121" name="圆角矩形 12296"/>
            <p:cNvSpPr/>
            <p:nvPr/>
          </p:nvSpPr>
          <p:spPr>
            <a:xfrm>
              <a:off x="23" y="20"/>
              <a:ext cx="1432" cy="134"/>
            </a:xfrm>
            <a:prstGeom prst="roundRect">
              <a:avLst>
                <a:gd name="adj" fmla="val 28356"/>
              </a:avLst>
            </a:prstGeom>
            <a:gradFill rotWithShape="1">
              <a:gsLst>
                <a:gs pos="0">
                  <a:srgbClr val="FFFFFF">
                    <a:alpha val="70000"/>
                  </a:srgbClr>
                </a:gs>
                <a:gs pos="100000">
                  <a:schemeClr val="folHlink">
                    <a:alpha val="70000"/>
                  </a:schemeClr>
                </a:gs>
              </a:gsLst>
              <a:lin ang="5400000" scaled="1"/>
              <a:tileRect/>
            </a:gradFill>
            <a:ln w="9525">
              <a:noFill/>
            </a:ln>
          </p:spPr>
          <p:txBody>
            <a:bodyPr anchor="t" anchorCtr="0"/>
            <a:p>
              <a:pPr algn="ctr"/>
              <a:endParaRPr lang="zh-CN" altLang="en-US">
                <a:latin typeface="Arial" panose="020B0604020202020204" pitchFamily="34" charset="0"/>
                <a:ea typeface="宋体" panose="02010600030101010101" pitchFamily="2" charset="-122"/>
              </a:endParaRPr>
            </a:p>
          </p:txBody>
        </p:sp>
      </p:grpSp>
      <p:grpSp>
        <p:nvGrpSpPr>
          <p:cNvPr id="90122" name="组合 12297"/>
          <p:cNvGrpSpPr/>
          <p:nvPr/>
        </p:nvGrpSpPr>
        <p:grpSpPr>
          <a:xfrm>
            <a:off x="5364163" y="2852738"/>
            <a:ext cx="2692400" cy="642937"/>
            <a:chOff x="0" y="0"/>
            <a:chExt cx="1484" cy="330"/>
          </a:xfrm>
        </p:grpSpPr>
        <p:sp>
          <p:nvSpPr>
            <p:cNvPr id="90123" name="圆角矩形 12298"/>
            <p:cNvSpPr/>
            <p:nvPr/>
          </p:nvSpPr>
          <p:spPr>
            <a:xfrm>
              <a:off x="0" y="0"/>
              <a:ext cx="1484" cy="330"/>
            </a:xfrm>
            <a:prstGeom prst="roundRect">
              <a:avLst>
                <a:gd name="adj" fmla="val 16667"/>
              </a:avLst>
            </a:prstGeom>
            <a:solidFill>
              <a:schemeClr val="accent2"/>
            </a:solidFill>
            <a:ln w="38100" cap="flat" cmpd="sng">
              <a:solidFill>
                <a:srgbClr val="FFFFFF">
                  <a:alpha val="68999"/>
                </a:srgbClr>
              </a:solidFill>
              <a:prstDash val="solid"/>
              <a:round/>
              <a:headEnd type="none" w="med" len="med"/>
              <a:tailEnd type="none" w="med" len="med"/>
            </a:ln>
          </p:spPr>
          <p:txBody>
            <a:bodyPr anchor="t" anchorCtr="0"/>
            <a:p>
              <a:pPr algn="ctr"/>
              <a:endParaRPr lang="zh-CN" altLang="en-US">
                <a:latin typeface="Arial" panose="020B0604020202020204" pitchFamily="34" charset="0"/>
                <a:ea typeface="宋体" panose="02010600030101010101" pitchFamily="2" charset="-122"/>
              </a:endParaRPr>
            </a:p>
          </p:txBody>
        </p:sp>
        <p:sp>
          <p:nvSpPr>
            <p:cNvPr id="90124" name="圆角矩形 12299"/>
            <p:cNvSpPr/>
            <p:nvPr/>
          </p:nvSpPr>
          <p:spPr>
            <a:xfrm>
              <a:off x="23" y="20"/>
              <a:ext cx="1432" cy="134"/>
            </a:xfrm>
            <a:prstGeom prst="roundRect">
              <a:avLst>
                <a:gd name="adj" fmla="val 28356"/>
              </a:avLst>
            </a:prstGeom>
            <a:gradFill rotWithShape="1">
              <a:gsLst>
                <a:gs pos="0">
                  <a:srgbClr val="FFFFFF">
                    <a:alpha val="70000"/>
                  </a:srgbClr>
                </a:gs>
                <a:gs pos="100000">
                  <a:schemeClr val="accent2">
                    <a:alpha val="70000"/>
                  </a:schemeClr>
                </a:gs>
              </a:gsLst>
              <a:lin ang="5400000" scaled="1"/>
              <a:tileRect/>
            </a:gradFill>
            <a:ln w="9525">
              <a:noFill/>
            </a:ln>
          </p:spPr>
          <p:txBody>
            <a:bodyPr wrap="none" anchor="ctr" anchorCtr="0"/>
            <a:p>
              <a:pPr algn="ctr" eaLnBrk="0" hangingPunct="0">
                <a:lnSpc>
                  <a:spcPct val="80000"/>
                </a:lnSpc>
              </a:pPr>
              <a:endParaRPr lang="zh-CN" altLang="en-US" sz="2800" dirty="0">
                <a:latin typeface="Arial" panose="020B0604020202020204" pitchFamily="34" charset="0"/>
                <a:ea typeface="黑体" panose="02010609060101010101" charset="-122"/>
              </a:endParaRPr>
            </a:p>
            <a:p>
              <a:pPr algn="ctr" eaLnBrk="0" hangingPunct="0">
                <a:lnSpc>
                  <a:spcPct val="80000"/>
                </a:lnSpc>
              </a:pPr>
              <a:r>
                <a:rPr lang="zh-CN" altLang="en-US" sz="2800" dirty="0">
                  <a:latin typeface="Arial" panose="020B0604020202020204" pitchFamily="34" charset="0"/>
                  <a:ea typeface="黑体" panose="02010609060101010101" charset="-122"/>
                </a:rPr>
                <a:t>补缴契税</a:t>
              </a:r>
              <a:endParaRPr lang="zh-CN" altLang="en-US" sz="2800" dirty="0">
                <a:latin typeface="Arial" panose="020B0604020202020204" pitchFamily="34" charset="0"/>
                <a:ea typeface="黑体" panose="02010609060101010101" charset="-122"/>
              </a:endParaRPr>
            </a:p>
          </p:txBody>
        </p:sp>
      </p:grpSp>
      <p:sp>
        <p:nvSpPr>
          <p:cNvPr id="90125" name="文本框 12300"/>
          <p:cNvSpPr txBox="1"/>
          <p:nvPr/>
        </p:nvSpPr>
        <p:spPr>
          <a:xfrm>
            <a:off x="1692275" y="1916113"/>
            <a:ext cx="1612900" cy="519112"/>
          </a:xfrm>
          <a:prstGeom prst="rect">
            <a:avLst/>
          </a:prstGeom>
          <a:noFill/>
          <a:ln w="9525">
            <a:noFill/>
          </a:ln>
        </p:spPr>
        <p:txBody>
          <a:bodyPr wrap="none" anchor="t" anchorCtr="0">
            <a:spAutoFit/>
          </a:bodyPr>
          <a:p>
            <a:pPr algn="ctr"/>
            <a:r>
              <a:rPr lang="zh-CN" altLang="en-US" sz="2800" dirty="0">
                <a:latin typeface="Arial" panose="020B0604020202020204" pitchFamily="34" charset="0"/>
                <a:ea typeface="黑体" panose="02010609060101010101" charset="-122"/>
              </a:rPr>
              <a:t>价格差额</a:t>
            </a:r>
            <a:endParaRPr lang="zh-CN" altLang="en-US" sz="2800" dirty="0">
              <a:latin typeface="Arial" panose="020B0604020202020204" pitchFamily="34" charset="0"/>
              <a:ea typeface="黑体" panose="02010609060101010101" charset="-122"/>
            </a:endParaRPr>
          </a:p>
        </p:txBody>
      </p:sp>
      <p:sp>
        <p:nvSpPr>
          <p:cNvPr id="90126" name="文本框 12301"/>
          <p:cNvSpPr txBox="1"/>
          <p:nvPr/>
        </p:nvSpPr>
        <p:spPr>
          <a:xfrm>
            <a:off x="1116013" y="2781300"/>
            <a:ext cx="2813050" cy="2527300"/>
          </a:xfrm>
          <a:prstGeom prst="rect">
            <a:avLst/>
          </a:prstGeom>
          <a:noFill/>
          <a:ln w="9525">
            <a:noFill/>
          </a:ln>
        </p:spPr>
        <p:txBody>
          <a:bodyPr anchor="t" anchorCtr="0">
            <a:spAutoFit/>
          </a:bodyPr>
          <a:p>
            <a:pPr>
              <a:lnSpc>
                <a:spcPct val="110000"/>
              </a:lnSpc>
            </a:pPr>
            <a:r>
              <a:rPr lang="zh-CN" altLang="en-US" sz="2400" dirty="0">
                <a:latin typeface="Arial" panose="020B0604020202020204" pitchFamily="34" charset="0"/>
                <a:ea typeface="黑体" panose="02010609060101010101" charset="-122"/>
              </a:rPr>
              <a:t>土地使用权互换、房屋互换，互换价格相等，免征契税，不相等，由多交付货币的一方缴纳契税</a:t>
            </a:r>
            <a:endParaRPr lang="zh-CN" altLang="en-US" sz="2400" dirty="0">
              <a:latin typeface="Arial" panose="020B0604020202020204" pitchFamily="34" charset="0"/>
              <a:ea typeface="黑体" panose="02010609060101010101" charset="-122"/>
            </a:endParaRPr>
          </a:p>
        </p:txBody>
      </p:sp>
    </p:spTree>
  </p:cSld>
  <p:clrMapOvr>
    <a:masterClrMapping/>
  </p:clrMapOvr>
  <p:transition>
    <p:blinds dir="vert"/>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内容占位符 2"/>
          <p:cNvSpPr>
            <a:spLocks noGrp="1"/>
          </p:cNvSpPr>
          <p:nvPr>
            <p:ph idx="1"/>
          </p:nvPr>
        </p:nvSpPr>
        <p:spPr>
          <a:xfrm>
            <a:off x="327025" y="715963"/>
            <a:ext cx="8215313" cy="5773737"/>
          </a:xfrm>
        </p:spPr>
        <p:txBody>
          <a:bodyPr anchor="t" anchorCtr="0"/>
          <a:p>
            <a:pPr lvl="1">
              <a:lnSpc>
                <a:spcPct val="120000"/>
              </a:lnSpc>
              <a:spcBef>
                <a:spcPts val="25"/>
              </a:spcBef>
            </a:pPr>
            <a:r>
              <a:rPr lang="zh-CN" altLang="en-US" sz="2400">
                <a:solidFill>
                  <a:srgbClr val="FF0000"/>
                </a:solidFill>
                <a:latin typeface="微软雅黑" panose="020B0503020204020204" charset="-122"/>
                <a:ea typeface="微软雅黑" panose="020B0503020204020204" charset="-122"/>
                <a:cs typeface="微软雅黑" panose="020B0503020204020204" charset="-122"/>
              </a:rPr>
              <a:t>关于贯彻实施契税法若干事项执行口径的公告（财政部 税务总局公告2021年第23号）</a:t>
            </a:r>
            <a:endParaRPr lang="zh-CN" altLang="en-US" sz="2400">
              <a:latin typeface="微软雅黑" panose="020B0503020204020204" charset="-122"/>
              <a:ea typeface="微软雅黑" panose="020B0503020204020204" charset="-122"/>
              <a:cs typeface="微软雅黑" panose="020B0503020204020204" charset="-122"/>
            </a:endParaRPr>
          </a:p>
          <a:p>
            <a:pPr lvl="1">
              <a:lnSpc>
                <a:spcPct val="120000"/>
              </a:lnSpc>
              <a:spcBef>
                <a:spcPts val="25"/>
              </a:spcBef>
            </a:pPr>
            <a:endParaRPr lang="zh-CN" altLang="en-US" sz="2000">
              <a:latin typeface="微软雅黑" panose="020B0503020204020204" charset="-122"/>
              <a:ea typeface="微软雅黑" panose="020B0503020204020204" charset="-122"/>
              <a:cs typeface="微软雅黑" panose="020B0503020204020204" charset="-122"/>
            </a:endParaRPr>
          </a:p>
          <a:p>
            <a:pPr lvl="1">
              <a:lnSpc>
                <a:spcPct val="125000"/>
              </a:lnSpc>
              <a:spcBef>
                <a:spcPts val="25"/>
              </a:spcBef>
              <a:spcAft>
                <a:spcPts val="0"/>
              </a:spcAft>
            </a:pPr>
            <a:r>
              <a:rPr lang="zh-CN" altLang="en-US" sz="2000">
                <a:latin typeface="微软雅黑" panose="020B0503020204020204" charset="-122"/>
                <a:ea typeface="微软雅黑" panose="020B0503020204020204" charset="-122"/>
                <a:cs typeface="微软雅黑" panose="020B0503020204020204" charset="-122"/>
              </a:rPr>
              <a:t>（</a:t>
            </a:r>
            <a:r>
              <a:rPr lang="en-US" altLang="zh-CN" sz="2000">
                <a:latin typeface="微软雅黑" panose="020B0503020204020204" charset="-122"/>
                <a:ea typeface="微软雅黑" panose="020B0503020204020204" charset="-122"/>
                <a:cs typeface="微软雅黑" panose="020B0503020204020204" charset="-122"/>
              </a:rPr>
              <a:t>1</a:t>
            </a:r>
            <a:r>
              <a:rPr lang="zh-CN" altLang="en-US" sz="2000">
                <a:latin typeface="微软雅黑" panose="020B0503020204020204" charset="-122"/>
                <a:ea typeface="微软雅黑" panose="020B0503020204020204" charset="-122"/>
                <a:cs typeface="微软雅黑" panose="020B0503020204020204" charset="-122"/>
              </a:rPr>
              <a:t>）以划拨方式取得的土地使用权，经批准改为出让方式重新取得该土地使用权的，应由该土地使用权人以补缴的土地出让价款为计税依据缴纳契税。</a:t>
            </a:r>
            <a:endParaRPr lang="zh-CN" altLang="en-US" sz="2000">
              <a:latin typeface="微软雅黑" panose="020B0503020204020204" charset="-122"/>
              <a:ea typeface="微软雅黑" panose="020B0503020204020204" charset="-122"/>
              <a:cs typeface="微软雅黑" panose="020B0503020204020204" charset="-122"/>
            </a:endParaRPr>
          </a:p>
          <a:p>
            <a:pPr lvl="1">
              <a:lnSpc>
                <a:spcPct val="125000"/>
              </a:lnSpc>
              <a:spcBef>
                <a:spcPts val="25"/>
              </a:spcBef>
              <a:spcAft>
                <a:spcPts val="0"/>
              </a:spcAft>
            </a:pPr>
            <a:r>
              <a:rPr lang="zh-CN" altLang="en-US" sz="2000">
                <a:latin typeface="微软雅黑" panose="020B0503020204020204" charset="-122"/>
                <a:ea typeface="微软雅黑" panose="020B0503020204020204" charset="-122"/>
                <a:cs typeface="微软雅黑" panose="020B0503020204020204" charset="-122"/>
              </a:rPr>
              <a:t>（</a:t>
            </a:r>
            <a:r>
              <a:rPr lang="en-US" altLang="zh-CN" sz="2000">
                <a:latin typeface="微软雅黑" panose="020B0503020204020204" charset="-122"/>
                <a:ea typeface="微软雅黑" panose="020B0503020204020204" charset="-122"/>
                <a:cs typeface="微软雅黑" panose="020B0503020204020204" charset="-122"/>
              </a:rPr>
              <a:t>2</a:t>
            </a:r>
            <a:r>
              <a:rPr lang="zh-CN" altLang="en-US" sz="2000">
                <a:latin typeface="微软雅黑" panose="020B0503020204020204" charset="-122"/>
                <a:ea typeface="微软雅黑" panose="020B0503020204020204" charset="-122"/>
                <a:cs typeface="微软雅黑" panose="020B0503020204020204" charset="-122"/>
              </a:rPr>
              <a:t>）先以划拨方式取得土地使用权，后经批准转让房地产，划拨土地性质改为出让的，承受方应分别以补缴的土地出让价款和房地产权属转移合同确定的成交价格为计税依据缴纳契税。</a:t>
            </a:r>
            <a:endParaRPr lang="zh-CN" altLang="en-US" sz="2000">
              <a:latin typeface="微软雅黑" panose="020B0503020204020204" charset="-122"/>
              <a:ea typeface="微软雅黑" panose="020B0503020204020204" charset="-122"/>
              <a:cs typeface="微软雅黑" panose="020B0503020204020204" charset="-122"/>
            </a:endParaRPr>
          </a:p>
          <a:p>
            <a:pPr lvl="1">
              <a:lnSpc>
                <a:spcPct val="125000"/>
              </a:lnSpc>
              <a:spcBef>
                <a:spcPts val="25"/>
              </a:spcBef>
              <a:spcAft>
                <a:spcPts val="0"/>
              </a:spcAft>
            </a:pPr>
            <a:r>
              <a:rPr lang="zh-CN" altLang="en-US" sz="2000">
                <a:latin typeface="微软雅黑" panose="020B0503020204020204" charset="-122"/>
                <a:ea typeface="微软雅黑" panose="020B0503020204020204" charset="-122"/>
                <a:cs typeface="微软雅黑" panose="020B0503020204020204" charset="-122"/>
              </a:rPr>
              <a:t>（</a:t>
            </a:r>
            <a:r>
              <a:rPr lang="en-US" altLang="zh-CN" sz="2000">
                <a:latin typeface="微软雅黑" panose="020B0503020204020204" charset="-122"/>
                <a:ea typeface="微软雅黑" panose="020B0503020204020204" charset="-122"/>
                <a:cs typeface="微软雅黑" panose="020B0503020204020204" charset="-122"/>
              </a:rPr>
              <a:t>3</a:t>
            </a:r>
            <a:r>
              <a:rPr lang="zh-CN" altLang="en-US" sz="2000">
                <a:latin typeface="微软雅黑" panose="020B0503020204020204" charset="-122"/>
                <a:ea typeface="微软雅黑" panose="020B0503020204020204" charset="-122"/>
                <a:cs typeface="微软雅黑" panose="020B0503020204020204" charset="-122"/>
              </a:rPr>
              <a:t>）先以划拨方式取得土地使用权，后经批准转让房地产，划拨土地性质未发生改变的，承受方应以房地产权属转移合同确定的成交价格为计税依据缴纳契税。</a:t>
            </a:r>
            <a:endParaRPr lang="zh-CN" altLang="en-US" sz="200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标题 1"/>
          <p:cNvSpPr>
            <a:spLocks noGrp="1"/>
          </p:cNvSpPr>
          <p:nvPr>
            <p:ph type="title"/>
          </p:nvPr>
        </p:nvSpPr>
        <p:spPr/>
        <p:txBody>
          <a:bodyPr anchor="ctr" anchorCtr="0"/>
          <a:p>
            <a:r>
              <a:rPr lang="zh-CN" altLang="en-US" sz="2400" b="1" dirty="0">
                <a:latin typeface="微软雅黑" panose="020B0503020204020204" charset="-122"/>
                <a:ea typeface="微软雅黑" panose="020B0503020204020204" charset="-122"/>
                <a:cs typeface="微软雅黑" panose="020B0503020204020204" charset="-122"/>
              </a:rPr>
              <a:t>（二）纳税义务人</a:t>
            </a:r>
            <a:br>
              <a:rPr lang="zh-CN" altLang="en-US" sz="2400" b="1" dirty="0">
                <a:latin typeface="微软雅黑" panose="020B0503020204020204" charset="-122"/>
                <a:ea typeface="微软雅黑" panose="020B0503020204020204" charset="-122"/>
                <a:cs typeface="微软雅黑" panose="020B0503020204020204" charset="-122"/>
              </a:rPr>
            </a:br>
            <a:endParaRPr lang="zh-CN" altLang="en-US" sz="2400" b="1" dirty="0">
              <a:latin typeface="微软雅黑" panose="020B0503020204020204" charset="-122"/>
              <a:ea typeface="微软雅黑" panose="020B0503020204020204" charset="-122"/>
              <a:cs typeface="微软雅黑" panose="020B0503020204020204" charset="-122"/>
            </a:endParaRPr>
          </a:p>
        </p:txBody>
      </p:sp>
      <p:graphicFrame>
        <p:nvGraphicFramePr>
          <p:cNvPr id="4" name="内容占位符 3"/>
          <p:cNvGraphicFramePr>
            <a:graphicFrameLocks noGrp="1"/>
          </p:cNvGraphicFramePr>
          <p:nvPr>
            <p:ph idx="1"/>
            <p:custDataLst>
              <p:tags r:id="rId1"/>
            </p:custDataLst>
          </p:nvPr>
        </p:nvGraphicFramePr>
        <p:xfrm>
          <a:off x="457200" y="1717675"/>
          <a:ext cx="8229600" cy="4114800"/>
        </p:xfrm>
        <a:graphic>
          <a:graphicData uri="http://schemas.openxmlformats.org/drawingml/2006/table">
            <a:tbl>
              <a:tblPr/>
              <a:tblGrid>
                <a:gridCol w="4564380"/>
                <a:gridCol w="3665220"/>
              </a:tblGrid>
              <a:tr h="457200">
                <a:tc>
                  <a:txBody>
                    <a:bodyPr/>
                    <a:p>
                      <a:pPr>
                        <a:lnSpc>
                          <a:spcPct val="150000"/>
                        </a:lnSpc>
                        <a:spcAft>
                          <a:spcPts val="0"/>
                        </a:spcAft>
                      </a:pPr>
                      <a:r>
                        <a:rPr lang="zh-CN" sz="2000" b="1" kern="100">
                          <a:solidFill>
                            <a:schemeClr val="tx1"/>
                          </a:solidFill>
                          <a:latin typeface="微软雅黑" panose="020B0503020204020204" charset="-122"/>
                          <a:ea typeface="微软雅黑" panose="020B0503020204020204" charset="-122"/>
                          <a:cs typeface="宋体" panose="02010600030101010101" pitchFamily="2" charset="-122"/>
                        </a:rPr>
                        <a:t>产权属国家所有的</a:t>
                      </a:r>
                      <a:endParaRPr lang="zh-CN" sz="2000" b="1" kern="10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2000" b="1" kern="100">
                          <a:solidFill>
                            <a:schemeClr val="tx1"/>
                          </a:solidFill>
                          <a:latin typeface="微软雅黑" panose="020B0503020204020204" charset="-122"/>
                          <a:ea typeface="微软雅黑" panose="020B0503020204020204" charset="-122"/>
                          <a:cs typeface="宋体" panose="02010600030101010101" pitchFamily="2" charset="-122"/>
                        </a:rPr>
                        <a:t>由经营管理单位纳税</a:t>
                      </a:r>
                      <a:endParaRPr lang="zh-CN" sz="2000" b="1" kern="10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457200">
                <a:tc>
                  <a:txBody>
                    <a:bodyPr/>
                    <a:p>
                      <a:pPr>
                        <a:lnSpc>
                          <a:spcPct val="150000"/>
                        </a:lnSpc>
                        <a:spcAft>
                          <a:spcPts val="0"/>
                        </a:spcAft>
                      </a:pPr>
                      <a:r>
                        <a:rPr lang="zh-CN" sz="2000" b="1" kern="100">
                          <a:solidFill>
                            <a:schemeClr val="tx1"/>
                          </a:solidFill>
                          <a:latin typeface="微软雅黑" panose="020B0503020204020204" charset="-122"/>
                          <a:ea typeface="微软雅黑" panose="020B0503020204020204" charset="-122"/>
                          <a:cs typeface="宋体" panose="02010600030101010101" pitchFamily="2" charset="-122"/>
                        </a:rPr>
                        <a:t>产权属集体和个人所有的 </a:t>
                      </a:r>
                      <a:endParaRPr lang="zh-CN" sz="2000" b="1" kern="10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2000" b="1" kern="100">
                          <a:solidFill>
                            <a:schemeClr val="tx1"/>
                          </a:solidFill>
                          <a:latin typeface="微软雅黑" panose="020B0503020204020204" charset="-122"/>
                          <a:ea typeface="微软雅黑" panose="020B0503020204020204" charset="-122"/>
                          <a:cs typeface="宋体" panose="02010600030101010101" pitchFamily="2" charset="-122"/>
                        </a:rPr>
                        <a:t>由集体单位和个人纳税</a:t>
                      </a:r>
                      <a:endParaRPr lang="zh-CN" sz="2000" b="1" kern="10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457200">
                <a:tc>
                  <a:txBody>
                    <a:bodyPr/>
                    <a:p>
                      <a:pPr>
                        <a:lnSpc>
                          <a:spcPct val="150000"/>
                        </a:lnSpc>
                        <a:spcAft>
                          <a:spcPts val="0"/>
                        </a:spcAft>
                      </a:pPr>
                      <a:r>
                        <a:rPr lang="zh-CN" sz="2000" b="1" kern="100">
                          <a:solidFill>
                            <a:schemeClr val="tx1"/>
                          </a:solidFill>
                          <a:latin typeface="微软雅黑" panose="020B0503020204020204" charset="-122"/>
                          <a:ea typeface="微软雅黑" panose="020B0503020204020204" charset="-122"/>
                          <a:cs typeface="宋体" panose="02010600030101010101" pitchFamily="2" charset="-122"/>
                        </a:rPr>
                        <a:t>产权出典的</a:t>
                      </a:r>
                      <a:endParaRPr lang="zh-CN" sz="2000" b="1" kern="10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2000" b="1" kern="100">
                          <a:solidFill>
                            <a:schemeClr val="tx1"/>
                          </a:solidFill>
                          <a:latin typeface="微软雅黑" panose="020B0503020204020204" charset="-122"/>
                          <a:ea typeface="微软雅黑" panose="020B0503020204020204" charset="-122"/>
                          <a:cs typeface="宋体" panose="02010600030101010101" pitchFamily="2" charset="-122"/>
                        </a:rPr>
                        <a:t>由承典人纳税</a:t>
                      </a:r>
                      <a:endParaRPr lang="zh-CN" sz="2000" b="1" kern="10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457200">
                <a:tc>
                  <a:txBody>
                    <a:bodyPr/>
                    <a:p>
                      <a:pPr>
                        <a:lnSpc>
                          <a:spcPct val="150000"/>
                        </a:lnSpc>
                        <a:spcAft>
                          <a:spcPts val="0"/>
                        </a:spcAft>
                      </a:pPr>
                      <a:r>
                        <a:rPr lang="zh-CN" sz="2000" b="1" kern="100">
                          <a:solidFill>
                            <a:schemeClr val="tx1"/>
                          </a:solidFill>
                          <a:latin typeface="微软雅黑" panose="020B0503020204020204" charset="-122"/>
                          <a:ea typeface="微软雅黑" panose="020B0503020204020204" charset="-122"/>
                          <a:cs typeface="宋体" panose="02010600030101010101" pitchFamily="2" charset="-122"/>
                        </a:rPr>
                        <a:t>产权所有人、承典人不在房屋所在地的</a:t>
                      </a:r>
                      <a:endParaRPr lang="zh-CN" sz="2000" b="1" kern="10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rowSpan="2">
                  <a:txBody>
                    <a:bodyPr/>
                    <a:p>
                      <a:pPr>
                        <a:lnSpc>
                          <a:spcPct val="150000"/>
                        </a:lnSpc>
                        <a:spcAft>
                          <a:spcPts val="0"/>
                        </a:spcAft>
                      </a:pPr>
                      <a:r>
                        <a:rPr lang="zh-CN" sz="2000" b="1" kern="100">
                          <a:solidFill>
                            <a:schemeClr val="tx1"/>
                          </a:solidFill>
                          <a:latin typeface="微软雅黑" panose="020B0503020204020204" charset="-122"/>
                          <a:ea typeface="微软雅黑" panose="020B0503020204020204" charset="-122"/>
                          <a:cs typeface="宋体" panose="02010600030101010101" pitchFamily="2" charset="-122"/>
                        </a:rPr>
                        <a:t>由房产代管人或者使用人纳税</a:t>
                      </a:r>
                      <a:endParaRPr lang="zh-CN" sz="2000" b="1" kern="10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457200">
                <a:tc>
                  <a:txBody>
                    <a:bodyPr/>
                    <a:p>
                      <a:pPr>
                        <a:lnSpc>
                          <a:spcPct val="150000"/>
                        </a:lnSpc>
                        <a:spcAft>
                          <a:spcPts val="0"/>
                        </a:spcAft>
                      </a:pPr>
                      <a:r>
                        <a:rPr lang="zh-CN" sz="2000" b="1" kern="100">
                          <a:solidFill>
                            <a:schemeClr val="tx1"/>
                          </a:solidFill>
                          <a:latin typeface="微软雅黑" panose="020B0503020204020204" charset="-122"/>
                          <a:ea typeface="微软雅黑" panose="020B0503020204020204" charset="-122"/>
                          <a:cs typeface="宋体" panose="02010600030101010101" pitchFamily="2" charset="-122"/>
                        </a:rPr>
                        <a:t>产权未确定及租典纠纷未解决的</a:t>
                      </a:r>
                      <a:endParaRPr lang="zh-CN" sz="2000" b="1" kern="10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vMerge="1">
                  <a:tcPr>
                    <a:lnL w="12700">
                      <a:solidFill>
                        <a:schemeClr val="tx1"/>
                      </a:solidFill>
                      <a:prstDash val="solid"/>
                    </a:lnL>
                    <a:lnR w="12700">
                      <a:solidFill>
                        <a:schemeClr val="tx1"/>
                      </a:solidFill>
                      <a:prstDash val="solid"/>
                    </a:lnR>
                    <a:lnB w="12700">
                      <a:solidFill>
                        <a:schemeClr val="tx1"/>
                      </a:solidFill>
                      <a:prstDash val="solid"/>
                    </a:lnB>
                  </a:tcPr>
                </a:tc>
              </a:tr>
              <a:tr h="914400">
                <a:tc>
                  <a:txBody>
                    <a:bodyPr/>
                    <a:p>
                      <a:pPr>
                        <a:lnSpc>
                          <a:spcPct val="150000"/>
                        </a:lnSpc>
                        <a:spcAft>
                          <a:spcPts val="0"/>
                        </a:spcAft>
                      </a:pPr>
                      <a:r>
                        <a:rPr lang="zh-CN" sz="2000" b="1" kern="100">
                          <a:solidFill>
                            <a:schemeClr val="tx1"/>
                          </a:solidFill>
                          <a:latin typeface="微软雅黑" panose="020B0503020204020204" charset="-122"/>
                          <a:ea typeface="微软雅黑" panose="020B0503020204020204" charset="-122"/>
                          <a:cs typeface="宋体" panose="02010600030101010101" pitchFamily="2" charset="-122"/>
                        </a:rPr>
                        <a:t>无租使用房产管理部门、免税单位及纳税单位的</a:t>
                      </a:r>
                      <a:endParaRPr lang="zh-CN" sz="2000" b="1" kern="10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2000" b="1" kern="100">
                          <a:solidFill>
                            <a:schemeClr val="tx1"/>
                          </a:solidFill>
                          <a:latin typeface="微软雅黑" panose="020B0503020204020204" charset="-122"/>
                          <a:ea typeface="微软雅黑" panose="020B0503020204020204" charset="-122"/>
                          <a:cs typeface="宋体" panose="02010600030101010101" pitchFamily="2" charset="-122"/>
                        </a:rPr>
                        <a:t>由使用人代为缴纳房产税</a:t>
                      </a:r>
                      <a:endParaRPr lang="zh-CN" sz="2000" b="1" kern="10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914400">
                <a:tc>
                  <a:txBody>
                    <a:bodyPr/>
                    <a:p>
                      <a:pPr>
                        <a:lnSpc>
                          <a:spcPct val="150000"/>
                        </a:lnSpc>
                        <a:spcAft>
                          <a:spcPts val="0"/>
                        </a:spcAft>
                      </a:pPr>
                      <a:r>
                        <a:rPr lang="zh-CN" sz="2000" b="1" kern="100">
                          <a:solidFill>
                            <a:schemeClr val="tx1"/>
                          </a:solidFill>
                          <a:latin typeface="微软雅黑" panose="020B0503020204020204" charset="-122"/>
                          <a:ea typeface="微软雅黑" panose="020B0503020204020204" charset="-122"/>
                          <a:cs typeface="宋体" panose="02010600030101010101" pitchFamily="2" charset="-122"/>
                        </a:rPr>
                        <a:t>房地产开发企业建造的商品房 </a:t>
                      </a:r>
                      <a:endParaRPr lang="zh-CN" sz="2000" b="1" kern="10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2000" b="1" kern="100" dirty="0">
                          <a:solidFill>
                            <a:schemeClr val="tx1"/>
                          </a:solidFill>
                          <a:latin typeface="微软雅黑" panose="020B0503020204020204" charset="-122"/>
                          <a:ea typeface="微软雅黑" panose="020B0503020204020204" charset="-122"/>
                          <a:cs typeface="宋体" panose="02010600030101010101" pitchFamily="2" charset="-122"/>
                        </a:rPr>
                        <a:t>出售前不征，出售前已使用或出租、出借的商品房征收 </a:t>
                      </a:r>
                      <a:endParaRPr lang="zh-CN" sz="2000" b="1" kern="100" dirty="0">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transition>
    <p:blinds dir="vert"/>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标题 1"/>
          <p:cNvSpPr>
            <a:spLocks noGrp="1"/>
          </p:cNvSpPr>
          <p:nvPr>
            <p:ph type="title"/>
          </p:nvPr>
        </p:nvSpPr>
        <p:spPr/>
        <p:txBody>
          <a:bodyPr anchor="ctr" anchorCtr="0"/>
          <a:p>
            <a:endParaRPr lang="zh-CN" altLang="en-US"/>
          </a:p>
        </p:txBody>
      </p:sp>
      <p:sp>
        <p:nvSpPr>
          <p:cNvPr id="3" name="内容占位符 2"/>
          <p:cNvSpPr>
            <a:spLocks noGrp="1"/>
          </p:cNvSpPr>
          <p:nvPr>
            <p:ph idx="1"/>
          </p:nvPr>
        </p:nvSpPr>
        <p:spPr>
          <a:xfrm>
            <a:off x="457200" y="641350"/>
            <a:ext cx="8229600" cy="5226050"/>
          </a:xfrm>
        </p:spPr>
        <p:txBody>
          <a:bodyPr/>
          <a:p>
            <a:pPr marL="0" marR="0" indent="0" algn="l" defTabSz="914400" rtl="0" eaLnBrk="1" fontAlgn="base" latinLnBrk="0" hangingPunct="1">
              <a:lnSpc>
                <a:spcPct val="120000"/>
              </a:lnSpc>
              <a:spcBef>
                <a:spcPts val="20"/>
              </a:spcBef>
              <a:spcAft>
                <a:spcPts val="0"/>
              </a:spcAft>
              <a:buClr>
                <a:schemeClr val="bg2"/>
              </a:buClr>
              <a:buSzPct val="75000"/>
              <a:buFont typeface="Wingdings" panose="05000000000000000000" pitchFamily="2" charset="2"/>
              <a:buNone/>
            </a:pP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a:t>
            </a:r>
            <a:r>
              <a:rPr kumimoji="0" lang="en-US" altLang="zh-CN"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4</a:t>
            </a: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）土地使用权及所附建筑物、构筑物等（包括在建的房屋、其他建筑物、构筑物和其他附着物）转让的，计税依据为承受方应交付的总价款。</a:t>
            </a:r>
            <a:endPar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0" marR="0" indent="0" algn="l" defTabSz="914400" rtl="0" eaLnBrk="1" fontAlgn="base" latinLnBrk="0" hangingPunct="1">
              <a:lnSpc>
                <a:spcPct val="120000"/>
              </a:lnSpc>
              <a:spcBef>
                <a:spcPts val="20"/>
              </a:spcBef>
              <a:spcAft>
                <a:spcPts val="0"/>
              </a:spcAft>
              <a:buClr>
                <a:schemeClr val="bg2"/>
              </a:buClr>
              <a:buSzPct val="75000"/>
              <a:buFont typeface="Wingdings" panose="05000000000000000000" pitchFamily="2" charset="2"/>
              <a:buNone/>
            </a:pP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a:t>
            </a:r>
            <a:r>
              <a:rPr kumimoji="0" lang="en-US" altLang="zh-CN"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5</a:t>
            </a: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）土地使用权出让的，计税依据包括土地出让金、土地补偿费、安置补助费、地上附着物和青苗补偿费、征收补偿费、城市基础设施配套费、实物配建房屋等应交付的货币以及实物、其他经济利益对应的价款。</a:t>
            </a:r>
            <a:endPar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0" marR="0" indent="0" algn="l" defTabSz="914400" rtl="0" eaLnBrk="1" fontAlgn="base" latinLnBrk="0" hangingPunct="1">
              <a:lnSpc>
                <a:spcPct val="120000"/>
              </a:lnSpc>
              <a:spcBef>
                <a:spcPts val="20"/>
              </a:spcBef>
              <a:spcAft>
                <a:spcPts val="0"/>
              </a:spcAft>
              <a:buClr>
                <a:schemeClr val="bg2"/>
              </a:buClr>
              <a:buSzPct val="75000"/>
              <a:buFont typeface="Wingdings" panose="05000000000000000000" pitchFamily="2" charset="2"/>
              <a:buNone/>
            </a:pP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a:t>
            </a:r>
            <a:r>
              <a:rPr kumimoji="0" lang="en-US" altLang="zh-CN"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6</a:t>
            </a:r>
            <a:r>
              <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rPr>
              <a:t>）房屋附属设施（包括停车位、机动车库、非机动车库、顶层阁楼、储藏室及其他房屋附属设施）与房屋为同一不动产单元的，计税依据为承受方应交付的总价款，并适用与房屋相同的税率；房屋附属设施与房屋为不同不动产单元的，计税依据为转移合同确定的成交价格，并按当地确定的适用税率计税。</a:t>
            </a:r>
            <a:endPar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a:p>
            <a:pPr marL="0" marR="0" indent="0" algn="l" defTabSz="914400" rtl="0" eaLnBrk="1" fontAlgn="base" latinLnBrk="0" hangingPunct="1">
              <a:lnSpc>
                <a:spcPct val="120000"/>
              </a:lnSpc>
              <a:spcBef>
                <a:spcPts val="20"/>
              </a:spcBef>
              <a:spcAft>
                <a:spcPts val="0"/>
              </a:spcAft>
              <a:buClr>
                <a:schemeClr val="bg2"/>
              </a:buClr>
              <a:buSzPct val="75000"/>
              <a:buFont typeface="Wingdings" panose="05000000000000000000" pitchFamily="2" charset="2"/>
              <a:buNone/>
            </a:pPr>
            <a:r>
              <a:rPr lang="zh-CN" altLang="en-US" sz="2000">
                <a:latin typeface="微软雅黑" panose="020B0503020204020204" charset="-122"/>
                <a:ea typeface="微软雅黑" panose="020B0503020204020204" charset="-122"/>
                <a:cs typeface="微软雅黑" panose="020B0503020204020204" charset="-122"/>
                <a:sym typeface="+mn-ea"/>
              </a:rPr>
              <a:t>（7）承受已装修房屋的，应将包括装修费用在内的费用计入承受方应交付的总价款。</a:t>
            </a:r>
            <a:endParaRPr lang="zh-CN" altLang="en-US" sz="2000">
              <a:latin typeface="微软雅黑" panose="020B0503020204020204" charset="-122"/>
              <a:ea typeface="微软雅黑" panose="020B0503020204020204" charset="-122"/>
              <a:cs typeface="微软雅黑" panose="020B0503020204020204" charset="-122"/>
            </a:endParaRPr>
          </a:p>
          <a:p>
            <a:pPr marL="0" marR="0" indent="0" algn="l" defTabSz="914400" rtl="0" eaLnBrk="1" fontAlgn="base" latinLnBrk="0" hangingPunct="1">
              <a:lnSpc>
                <a:spcPct val="120000"/>
              </a:lnSpc>
              <a:spcBef>
                <a:spcPts val="20"/>
              </a:spcBef>
              <a:spcAft>
                <a:spcPts val="0"/>
              </a:spcAft>
              <a:buClr>
                <a:schemeClr val="bg2"/>
              </a:buClr>
              <a:buSzPct val="75000"/>
              <a:buFont typeface="Wingdings" panose="05000000000000000000" pitchFamily="2" charset="2"/>
              <a:buNone/>
            </a:pPr>
            <a:r>
              <a:rPr lang="zh-CN" altLang="en-US" sz="2000">
                <a:latin typeface="微软雅黑" panose="020B0503020204020204" charset="-122"/>
                <a:ea typeface="微软雅黑" panose="020B0503020204020204" charset="-122"/>
                <a:cs typeface="微软雅黑" panose="020B0503020204020204" charset="-122"/>
                <a:sym typeface="+mn-ea"/>
              </a:rPr>
              <a:t>（8）土地使用权互换、房屋互换，互换价格相等的，互换双方计税依据为零；互换价格不相等的，以其差额为计税依据，由支付差额的一方缴纳契税。</a:t>
            </a:r>
            <a:endParaRPr lang="zh-CN" altLang="en-US" sz="2000">
              <a:latin typeface="微软雅黑" panose="020B0503020204020204" charset="-122"/>
              <a:ea typeface="微软雅黑" panose="020B0503020204020204" charset="-122"/>
              <a:cs typeface="微软雅黑" panose="020B0503020204020204" charset="-122"/>
            </a:endParaRPr>
          </a:p>
          <a:p>
            <a:pPr marL="0" marR="0" indent="0" algn="l" defTabSz="914400" rtl="0" eaLnBrk="1" fontAlgn="base" latinLnBrk="0" hangingPunct="1">
              <a:lnSpc>
                <a:spcPct val="120000"/>
              </a:lnSpc>
              <a:spcBef>
                <a:spcPts val="20"/>
              </a:spcBef>
              <a:spcAft>
                <a:spcPts val="0"/>
              </a:spcAft>
              <a:buClr>
                <a:schemeClr val="bg2"/>
              </a:buClr>
              <a:buSzPct val="75000"/>
              <a:buFont typeface="Wingdings" panose="05000000000000000000" pitchFamily="2" charset="2"/>
              <a:buNone/>
            </a:pPr>
            <a:r>
              <a:rPr lang="zh-CN" altLang="en-US" sz="2000">
                <a:latin typeface="微软雅黑" panose="020B0503020204020204" charset="-122"/>
                <a:ea typeface="微软雅黑" panose="020B0503020204020204" charset="-122"/>
                <a:cs typeface="微软雅黑" panose="020B0503020204020204" charset="-122"/>
                <a:sym typeface="+mn-ea"/>
              </a:rPr>
              <a:t>（9）契税的计税依据不包括增值税。</a:t>
            </a:r>
            <a:endParaRPr lang="zh-CN" altLang="en-US" sz="2000">
              <a:latin typeface="微软雅黑" panose="020B0503020204020204" charset="-122"/>
              <a:ea typeface="微软雅黑" panose="020B0503020204020204" charset="-122"/>
              <a:cs typeface="微软雅黑" panose="020B0503020204020204" charset="-122"/>
            </a:endParaRPr>
          </a:p>
          <a:p>
            <a:pPr marL="0" marR="0" indent="0" algn="l" defTabSz="914400" rtl="0" eaLnBrk="1" fontAlgn="base" latinLnBrk="0" hangingPunct="1">
              <a:lnSpc>
                <a:spcPct val="120000"/>
              </a:lnSpc>
              <a:spcBef>
                <a:spcPts val="20"/>
              </a:spcBef>
              <a:spcAft>
                <a:spcPts val="0"/>
              </a:spcAft>
              <a:buClr>
                <a:schemeClr val="bg2"/>
              </a:buClr>
              <a:buSzPct val="75000"/>
              <a:buFont typeface="Wingdings" panose="05000000000000000000" pitchFamily="2" charset="2"/>
              <a:buNone/>
            </a:pPr>
            <a:endParaRPr kumimoji="0" lang="zh-CN" altLang="en-US" sz="2000" i="0" u="none" strike="noStrike" kern="1200" cap="none" spc="0" normalizeH="0" baseline="0" noProof="1">
              <a:solidFill>
                <a:schemeClr val="tx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文本框 13313"/>
          <p:cNvSpPr txBox="1"/>
          <p:nvPr/>
        </p:nvSpPr>
        <p:spPr>
          <a:xfrm>
            <a:off x="600075" y="425450"/>
            <a:ext cx="8232775" cy="3081655"/>
          </a:xfrm>
          <a:prstGeom prst="rect">
            <a:avLst/>
          </a:prstGeom>
          <a:noFill/>
          <a:ln w="9525">
            <a:noFill/>
          </a:ln>
        </p:spPr>
        <p:txBody>
          <a:bodyPr wrap="square" anchor="t" anchorCtr="0">
            <a:spAutoFit/>
          </a:bodyPr>
          <a:p>
            <a:r>
              <a:rPr lang="zh-CN" altLang="en-US" sz="2800" b="1" dirty="0">
                <a:solidFill>
                  <a:srgbClr val="71096C"/>
                </a:solidFill>
                <a:latin typeface="幼圆" panose="02010509060101010101" pitchFamily="49" charset="-122"/>
                <a:ea typeface="幼圆" panose="02010509060101010101" pitchFamily="49" charset="-122"/>
              </a:rPr>
              <a:t>（二）应纳税额计算</a:t>
            </a:r>
            <a:endParaRPr lang="zh-CN" altLang="en-US" sz="2800" b="1" dirty="0">
              <a:solidFill>
                <a:srgbClr val="71096C"/>
              </a:solidFill>
              <a:latin typeface="幼圆" panose="02010509060101010101" pitchFamily="49" charset="-122"/>
              <a:ea typeface="幼圆" panose="02010509060101010101" pitchFamily="49" charset="-122"/>
            </a:endParaRPr>
          </a:p>
          <a:p>
            <a:r>
              <a:rPr lang="zh-CN" altLang="en-US" sz="2800" b="1" dirty="0">
                <a:solidFill>
                  <a:srgbClr val="71096C"/>
                </a:solidFill>
                <a:latin typeface="幼圆" panose="02010509060101010101" pitchFamily="49" charset="-122"/>
                <a:ea typeface="幼圆" panose="02010509060101010101" pitchFamily="49" charset="-122"/>
              </a:rPr>
              <a:t>应纳税额=计税依据×适用税率</a:t>
            </a:r>
            <a:endParaRPr lang="zh-CN" altLang="en-US" sz="2800" b="1" dirty="0">
              <a:solidFill>
                <a:srgbClr val="71096C"/>
              </a:solidFill>
              <a:latin typeface="幼圆" panose="02010509060101010101" pitchFamily="49" charset="-122"/>
              <a:ea typeface="幼圆" panose="02010509060101010101" pitchFamily="49" charset="-122"/>
            </a:endParaRPr>
          </a:p>
          <a:p>
            <a:endParaRPr lang="zh-CN" altLang="en-US" sz="2800" b="1" dirty="0">
              <a:solidFill>
                <a:srgbClr val="71096C"/>
              </a:solidFill>
              <a:latin typeface="幼圆" panose="02010509060101010101" pitchFamily="49" charset="-122"/>
              <a:ea typeface="幼圆" panose="02010509060101010101" pitchFamily="49" charset="-122"/>
            </a:endParaRPr>
          </a:p>
          <a:p>
            <a:pPr>
              <a:lnSpc>
                <a:spcPct val="115000"/>
              </a:lnSpc>
            </a:pPr>
            <a:r>
              <a:rPr lang="zh-CN" altLang="en-US" sz="2400" b="1" dirty="0">
                <a:solidFill>
                  <a:schemeClr val="tx1"/>
                </a:solidFill>
                <a:latin typeface="微软雅黑" panose="020B0503020204020204" charset="-122"/>
                <a:ea typeface="微软雅黑" panose="020B0503020204020204" charset="-122"/>
                <a:cs typeface="微软雅黑" panose="020B0503020204020204" charset="-122"/>
              </a:rPr>
              <a:t>【例</a:t>
            </a:r>
            <a:r>
              <a:rPr lang="en-US" altLang="zh-CN" sz="2400" b="1" dirty="0">
                <a:solidFill>
                  <a:schemeClr val="tx1"/>
                </a:solidFill>
                <a:latin typeface="微软雅黑" panose="020B0503020204020204" charset="-122"/>
                <a:ea typeface="微软雅黑" panose="020B0503020204020204" charset="-122"/>
                <a:cs typeface="微软雅黑" panose="020B0503020204020204" charset="-122"/>
              </a:rPr>
              <a:t>1</a:t>
            </a:r>
            <a:r>
              <a:rPr lang="zh-CN" altLang="en-US" sz="2400" b="1" dirty="0">
                <a:solidFill>
                  <a:schemeClr val="tx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居民甲有两套住房，将一套出售给居民乙，成交价格为</a:t>
            </a:r>
            <a:r>
              <a:rPr lang="en-US" altLang="zh-CN" sz="2400">
                <a:solidFill>
                  <a:schemeClr val="tx1"/>
                </a:solidFill>
                <a:latin typeface="微软雅黑" panose="020B0503020204020204" charset="-122"/>
                <a:ea typeface="微软雅黑" panose="020B0503020204020204" charset="-122"/>
                <a:cs typeface="微软雅黑" panose="020B0503020204020204" charset="-122"/>
              </a:rPr>
              <a:t>200 000</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元；将另一套两室住房与居民丙互换成两处一室住房，并支付给丙换房差价款</a:t>
            </a:r>
            <a:r>
              <a:rPr lang="en-US" altLang="zh-CN" sz="2400">
                <a:solidFill>
                  <a:schemeClr val="tx1"/>
                </a:solidFill>
                <a:latin typeface="微软雅黑" panose="020B0503020204020204" charset="-122"/>
                <a:ea typeface="微软雅黑" panose="020B0503020204020204" charset="-122"/>
                <a:cs typeface="微软雅黑" panose="020B0503020204020204" charset="-122"/>
              </a:rPr>
              <a:t>60 000</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元（假定税率为</a:t>
            </a:r>
            <a:r>
              <a:rPr lang="en-US" altLang="zh-CN" sz="2400">
                <a:solidFill>
                  <a:schemeClr val="tx1"/>
                </a:solidFill>
                <a:latin typeface="微软雅黑" panose="020B0503020204020204" charset="-122"/>
                <a:ea typeface="微软雅黑" panose="020B0503020204020204" charset="-122"/>
                <a:cs typeface="微软雅黑" panose="020B0503020204020204" charset="-122"/>
              </a:rPr>
              <a:t>4%</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）试计算甲乙丙相关行为应缴纳的契税。</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94210" name="文本框 13314"/>
          <p:cNvSpPr txBox="1"/>
          <p:nvPr/>
        </p:nvSpPr>
        <p:spPr>
          <a:xfrm>
            <a:off x="599758" y="3713798"/>
            <a:ext cx="8185150" cy="519112"/>
          </a:xfrm>
          <a:prstGeom prst="rect">
            <a:avLst/>
          </a:prstGeom>
          <a:noFill/>
          <a:ln w="9525">
            <a:noFill/>
          </a:ln>
        </p:spPr>
        <p:txBody>
          <a:bodyPr wrap="none" anchor="t" anchorCtr="0">
            <a:spAutoFit/>
          </a:bodyPr>
          <a:p>
            <a:r>
              <a:rPr lang="zh-CN" altLang="en-US" sz="2800" dirty="0">
                <a:solidFill>
                  <a:srgbClr val="FF0000"/>
                </a:solidFill>
                <a:latin typeface="幼圆" panose="02010509060101010101" pitchFamily="49" charset="-122"/>
                <a:ea typeface="幼圆" panose="02010509060101010101" pitchFamily="49" charset="-122"/>
              </a:rPr>
              <a:t>（</a:t>
            </a:r>
            <a:r>
              <a:rPr lang="en-US" altLang="zh-CN" sz="2800">
                <a:solidFill>
                  <a:srgbClr val="FF0000"/>
                </a:solidFill>
                <a:latin typeface="幼圆" panose="02010509060101010101" pitchFamily="49" charset="-122"/>
                <a:ea typeface="幼圆" panose="02010509060101010101" pitchFamily="49" charset="-122"/>
              </a:rPr>
              <a:t>1</a:t>
            </a:r>
            <a:r>
              <a:rPr lang="zh-CN" altLang="en-US" sz="2800" dirty="0">
                <a:solidFill>
                  <a:srgbClr val="FF0000"/>
                </a:solidFill>
                <a:latin typeface="幼圆" panose="02010509060101010101" pitchFamily="49" charset="-122"/>
                <a:ea typeface="幼圆" panose="02010509060101010101" pitchFamily="49" charset="-122"/>
              </a:rPr>
              <a:t>）甲应缴纳契税：</a:t>
            </a:r>
            <a:r>
              <a:rPr lang="en-US" altLang="zh-CN" sz="2800">
                <a:solidFill>
                  <a:srgbClr val="FF0000"/>
                </a:solidFill>
                <a:latin typeface="幼圆" panose="02010509060101010101" pitchFamily="49" charset="-122"/>
                <a:ea typeface="幼圆" panose="02010509060101010101" pitchFamily="49" charset="-122"/>
              </a:rPr>
              <a:t>60 000 × 4% = 2 400</a:t>
            </a:r>
            <a:r>
              <a:rPr lang="zh-CN" altLang="en-US" sz="2800" dirty="0">
                <a:solidFill>
                  <a:srgbClr val="FF0000"/>
                </a:solidFill>
                <a:latin typeface="幼圆" panose="02010509060101010101" pitchFamily="49" charset="-122"/>
                <a:ea typeface="幼圆" panose="02010509060101010101" pitchFamily="49" charset="-122"/>
              </a:rPr>
              <a:t>（元）</a:t>
            </a:r>
            <a:endParaRPr lang="zh-CN" altLang="en-US" sz="2800" dirty="0">
              <a:solidFill>
                <a:srgbClr val="FF0000"/>
              </a:solidFill>
              <a:latin typeface="幼圆" panose="02010509060101010101" pitchFamily="49" charset="-122"/>
              <a:ea typeface="幼圆" panose="02010509060101010101" pitchFamily="49" charset="-122"/>
            </a:endParaRPr>
          </a:p>
        </p:txBody>
      </p:sp>
      <p:sp>
        <p:nvSpPr>
          <p:cNvPr id="94211" name="文本框 13315"/>
          <p:cNvSpPr txBox="1"/>
          <p:nvPr/>
        </p:nvSpPr>
        <p:spPr>
          <a:xfrm>
            <a:off x="611823" y="4437380"/>
            <a:ext cx="8362950" cy="519113"/>
          </a:xfrm>
          <a:prstGeom prst="rect">
            <a:avLst/>
          </a:prstGeom>
          <a:noFill/>
          <a:ln w="9525">
            <a:noFill/>
          </a:ln>
        </p:spPr>
        <p:txBody>
          <a:bodyPr wrap="none" anchor="t" anchorCtr="0">
            <a:spAutoFit/>
          </a:bodyPr>
          <a:p>
            <a:r>
              <a:rPr lang="zh-CN" altLang="en-US" sz="2800" dirty="0">
                <a:solidFill>
                  <a:srgbClr val="FF0000"/>
                </a:solidFill>
                <a:latin typeface="Arial" panose="020B0604020202020204" pitchFamily="34" charset="0"/>
                <a:ea typeface="幼圆" panose="02010509060101010101" pitchFamily="49" charset="-122"/>
              </a:rPr>
              <a:t>（</a:t>
            </a:r>
            <a:r>
              <a:rPr lang="en-US" altLang="zh-CN" sz="2800">
                <a:solidFill>
                  <a:srgbClr val="FF0000"/>
                </a:solidFill>
                <a:latin typeface="幼圆" panose="02010509060101010101" pitchFamily="49" charset="-122"/>
                <a:ea typeface="幼圆" panose="02010509060101010101" pitchFamily="49" charset="-122"/>
              </a:rPr>
              <a:t>2</a:t>
            </a:r>
            <a:r>
              <a:rPr lang="zh-CN" altLang="en-US" sz="2800" dirty="0">
                <a:solidFill>
                  <a:srgbClr val="FF0000"/>
                </a:solidFill>
                <a:latin typeface="幼圆" panose="02010509060101010101" pitchFamily="49" charset="-122"/>
                <a:ea typeface="幼圆" panose="02010509060101010101" pitchFamily="49" charset="-122"/>
              </a:rPr>
              <a:t>）乙应缴纳契税：</a:t>
            </a:r>
            <a:r>
              <a:rPr lang="en-US" altLang="zh-CN" sz="2800">
                <a:solidFill>
                  <a:srgbClr val="FF0000"/>
                </a:solidFill>
                <a:latin typeface="幼圆" panose="02010509060101010101" pitchFamily="49" charset="-122"/>
                <a:ea typeface="幼圆" panose="02010509060101010101" pitchFamily="49" charset="-122"/>
              </a:rPr>
              <a:t>200 000 × 4% = 8 000</a:t>
            </a:r>
            <a:r>
              <a:rPr lang="zh-CN" altLang="en-US" sz="2800" dirty="0">
                <a:solidFill>
                  <a:srgbClr val="FF0000"/>
                </a:solidFill>
                <a:latin typeface="幼圆" panose="02010509060101010101" pitchFamily="49" charset="-122"/>
                <a:ea typeface="幼圆" panose="02010509060101010101" pitchFamily="49" charset="-122"/>
              </a:rPr>
              <a:t>（元）</a:t>
            </a:r>
            <a:endParaRPr lang="zh-CN" altLang="en-US" sz="2800" dirty="0">
              <a:solidFill>
                <a:srgbClr val="FF0000"/>
              </a:solidFill>
              <a:latin typeface="幼圆" panose="02010509060101010101" pitchFamily="49" charset="-122"/>
              <a:ea typeface="幼圆" panose="02010509060101010101" pitchFamily="49" charset="-122"/>
            </a:endParaRPr>
          </a:p>
        </p:txBody>
      </p:sp>
      <p:sp>
        <p:nvSpPr>
          <p:cNvPr id="94212" name="文本框 13316"/>
          <p:cNvSpPr txBox="1"/>
          <p:nvPr/>
        </p:nvSpPr>
        <p:spPr>
          <a:xfrm>
            <a:off x="611823" y="5157470"/>
            <a:ext cx="3206750" cy="519113"/>
          </a:xfrm>
          <a:prstGeom prst="rect">
            <a:avLst/>
          </a:prstGeom>
          <a:noFill/>
          <a:ln w="9525">
            <a:noFill/>
          </a:ln>
        </p:spPr>
        <p:txBody>
          <a:bodyPr wrap="none" anchor="t" anchorCtr="0">
            <a:spAutoFit/>
          </a:bodyPr>
          <a:p>
            <a:r>
              <a:rPr lang="zh-CN" altLang="en-US" sz="2800" dirty="0">
                <a:solidFill>
                  <a:srgbClr val="FF0000"/>
                </a:solidFill>
                <a:latin typeface="幼圆" panose="02010509060101010101" pitchFamily="49" charset="-122"/>
                <a:ea typeface="幼圆" panose="02010509060101010101" pitchFamily="49" charset="-122"/>
              </a:rPr>
              <a:t>（</a:t>
            </a:r>
            <a:r>
              <a:rPr lang="en-US" altLang="zh-CN" sz="2800">
                <a:solidFill>
                  <a:srgbClr val="FF0000"/>
                </a:solidFill>
                <a:latin typeface="幼圆" panose="02010509060101010101" pitchFamily="49" charset="-122"/>
                <a:ea typeface="幼圆" panose="02010509060101010101" pitchFamily="49" charset="-122"/>
              </a:rPr>
              <a:t>3</a:t>
            </a:r>
            <a:r>
              <a:rPr lang="zh-CN" altLang="en-US" sz="2800" dirty="0">
                <a:solidFill>
                  <a:srgbClr val="FF0000"/>
                </a:solidFill>
                <a:latin typeface="幼圆" panose="02010509060101010101" pitchFamily="49" charset="-122"/>
                <a:ea typeface="幼圆" panose="02010509060101010101" pitchFamily="49" charset="-122"/>
              </a:rPr>
              <a:t>）丙不缴纳契税</a:t>
            </a:r>
            <a:endParaRPr lang="zh-CN" altLang="en-US" sz="2800" dirty="0">
              <a:solidFill>
                <a:srgbClr val="FF0000"/>
              </a:solidFill>
              <a:latin typeface="幼圆" panose="02010509060101010101" pitchFamily="49" charset="-122"/>
              <a:ea typeface="幼圆" panose="02010509060101010101" pitchFamily="49" charset="-122"/>
            </a:endParaRPr>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标题 14337"/>
          <p:cNvSpPr>
            <a:spLocks noGrp="1"/>
          </p:cNvSpPr>
          <p:nvPr>
            <p:ph type="title"/>
          </p:nvPr>
        </p:nvSpPr>
        <p:spPr/>
        <p:txBody>
          <a:bodyPr anchor="ctr" anchorCtr="0"/>
          <a:p>
            <a:endParaRPr lang="zh-CN" altLang="zh-CN"/>
          </a:p>
        </p:txBody>
      </p:sp>
      <p:sp>
        <p:nvSpPr>
          <p:cNvPr id="95234" name="文本占位符 14338"/>
          <p:cNvSpPr>
            <a:spLocks noGrp="1"/>
          </p:cNvSpPr>
          <p:nvPr>
            <p:ph idx="1"/>
          </p:nvPr>
        </p:nvSpPr>
        <p:spPr>
          <a:xfrm>
            <a:off x="457200" y="1485900"/>
            <a:ext cx="8229600" cy="3886200"/>
          </a:xfrm>
        </p:spPr>
        <p:txBody>
          <a:bodyPr anchor="t" anchorCtr="0"/>
          <a:p>
            <a:pPr>
              <a:lnSpc>
                <a:spcPct val="125000"/>
              </a:lnSpc>
            </a:pPr>
            <a:r>
              <a:rPr lang="en-US" altLang="zh-CN" sz="2400" dirty="0">
                <a:latin typeface="微软雅黑" panose="020B0503020204020204" charset="-122"/>
                <a:ea typeface="微软雅黑" panose="020B0503020204020204" charset="-122"/>
                <a:cs typeface="微软雅黑" panose="020B0503020204020204" charset="-122"/>
              </a:rPr>
              <a:t>【</a:t>
            </a:r>
            <a:r>
              <a:rPr lang="zh-CN" altLang="en-US" sz="2400" dirty="0">
                <a:latin typeface="微软雅黑" panose="020B0503020204020204" charset="-122"/>
                <a:ea typeface="微软雅黑" panose="020B0503020204020204" charset="-122"/>
                <a:cs typeface="微软雅黑" panose="020B0503020204020204" charset="-122"/>
              </a:rPr>
              <a:t>例</a:t>
            </a:r>
            <a:r>
              <a:rPr lang="en-US" altLang="zh-CN" sz="2400" dirty="0">
                <a:latin typeface="微软雅黑" panose="020B0503020204020204" charset="-122"/>
                <a:ea typeface="微软雅黑" panose="020B0503020204020204" charset="-122"/>
                <a:cs typeface="微软雅黑" panose="020B0503020204020204" charset="-122"/>
              </a:rPr>
              <a:t>2】2023</a:t>
            </a:r>
            <a:r>
              <a:rPr lang="zh-CN" altLang="en-US" sz="2400" dirty="0">
                <a:latin typeface="微软雅黑" panose="020B0503020204020204" charset="-122"/>
                <a:ea typeface="微软雅黑" panose="020B0503020204020204" charset="-122"/>
                <a:cs typeface="微软雅黑" panose="020B0503020204020204" charset="-122"/>
              </a:rPr>
              <a:t>年，王某获得单位奖励房屋一套。王某得到该房屋后又将其与李某拥有的一套房屋进行互换。经房地产评估机构评估，王某获奖房屋价值</a:t>
            </a:r>
            <a:r>
              <a:rPr lang="en-US" altLang="zh-CN" sz="2400" dirty="0">
                <a:latin typeface="微软雅黑" panose="020B0503020204020204" charset="-122"/>
                <a:ea typeface="微软雅黑" panose="020B0503020204020204" charset="-122"/>
                <a:cs typeface="微软雅黑" panose="020B0503020204020204" charset="-122"/>
              </a:rPr>
              <a:t>30</a:t>
            </a:r>
            <a:r>
              <a:rPr lang="zh-CN" altLang="en-US" sz="2400" dirty="0">
                <a:latin typeface="微软雅黑" panose="020B0503020204020204" charset="-122"/>
                <a:ea typeface="微软雅黑" panose="020B0503020204020204" charset="-122"/>
                <a:cs typeface="微软雅黑" panose="020B0503020204020204" charset="-122"/>
              </a:rPr>
              <a:t>万元，李某房屋价值</a:t>
            </a:r>
            <a:r>
              <a:rPr lang="en-US" altLang="zh-CN" sz="2400" dirty="0">
                <a:latin typeface="微软雅黑" panose="020B0503020204020204" charset="-122"/>
                <a:ea typeface="微软雅黑" panose="020B0503020204020204" charset="-122"/>
                <a:cs typeface="微软雅黑" panose="020B0503020204020204" charset="-122"/>
              </a:rPr>
              <a:t>35</a:t>
            </a:r>
            <a:r>
              <a:rPr lang="zh-CN" altLang="en-US" sz="2400" dirty="0">
                <a:latin typeface="微软雅黑" panose="020B0503020204020204" charset="-122"/>
                <a:ea typeface="微软雅黑" panose="020B0503020204020204" charset="-122"/>
                <a:cs typeface="微软雅黑" panose="020B0503020204020204" charset="-122"/>
              </a:rPr>
              <a:t>万元。</a:t>
            </a:r>
            <a:r>
              <a:rPr lang="en-US" altLang="zh-CN" sz="2400" dirty="0">
                <a:latin typeface="微软雅黑" panose="020B0503020204020204" charset="-122"/>
                <a:ea typeface="微软雅黑" panose="020B0503020204020204" charset="-122"/>
                <a:cs typeface="微软雅黑" panose="020B0503020204020204" charset="-122"/>
              </a:rPr>
              <a:t>2</a:t>
            </a:r>
            <a:r>
              <a:rPr lang="zh-CN" altLang="en-US" sz="2400" dirty="0">
                <a:latin typeface="微软雅黑" panose="020B0503020204020204" charset="-122"/>
                <a:ea typeface="微软雅黑" panose="020B0503020204020204" charset="-122"/>
                <a:cs typeface="微软雅黑" panose="020B0503020204020204" charset="-122"/>
              </a:rPr>
              <a:t>人协商后，王某实际向李某支付房屋交换价格差价款</a:t>
            </a:r>
            <a:r>
              <a:rPr lang="en-US" altLang="zh-CN" sz="2400" dirty="0">
                <a:latin typeface="微软雅黑" panose="020B0503020204020204" charset="-122"/>
                <a:ea typeface="微软雅黑" panose="020B0503020204020204" charset="-122"/>
                <a:cs typeface="微软雅黑" panose="020B0503020204020204" charset="-122"/>
              </a:rPr>
              <a:t>5</a:t>
            </a:r>
            <a:r>
              <a:rPr lang="zh-CN" altLang="en-US" sz="2400" dirty="0">
                <a:latin typeface="微软雅黑" panose="020B0503020204020204" charset="-122"/>
                <a:ea typeface="微软雅黑" panose="020B0503020204020204" charset="-122"/>
                <a:cs typeface="微软雅黑" panose="020B0503020204020204" charset="-122"/>
              </a:rPr>
              <a:t>万元。税务机关核定奖励王某的房屋价值</a:t>
            </a:r>
            <a:r>
              <a:rPr lang="en-US" altLang="zh-CN" sz="2400" dirty="0">
                <a:latin typeface="微软雅黑" panose="020B0503020204020204" charset="-122"/>
                <a:ea typeface="微软雅黑" panose="020B0503020204020204" charset="-122"/>
                <a:cs typeface="微软雅黑" panose="020B0503020204020204" charset="-122"/>
              </a:rPr>
              <a:t>28</a:t>
            </a:r>
            <a:r>
              <a:rPr lang="zh-CN" altLang="en-US" sz="2400" dirty="0">
                <a:latin typeface="微软雅黑" panose="020B0503020204020204" charset="-122"/>
                <a:ea typeface="微软雅黑" panose="020B0503020204020204" charset="-122"/>
                <a:cs typeface="微软雅黑" panose="020B0503020204020204" charset="-122"/>
              </a:rPr>
              <a:t>万元。已知当地规定的契税税率为</a:t>
            </a:r>
            <a:r>
              <a:rPr lang="en-US" altLang="zh-CN" sz="2400" dirty="0">
                <a:latin typeface="微软雅黑" panose="020B0503020204020204" charset="-122"/>
                <a:ea typeface="微软雅黑" panose="020B0503020204020204" charset="-122"/>
                <a:cs typeface="微软雅黑" panose="020B0503020204020204" charset="-122"/>
              </a:rPr>
              <a:t>4%</a:t>
            </a:r>
            <a:r>
              <a:rPr lang="zh-CN" altLang="en-US" sz="2400" dirty="0">
                <a:latin typeface="微软雅黑" panose="020B0503020204020204" charset="-122"/>
                <a:ea typeface="微软雅黑" panose="020B0503020204020204" charset="-122"/>
                <a:cs typeface="微软雅黑" panose="020B0503020204020204" charset="-122"/>
              </a:rPr>
              <a:t>。计算王某应缴纳的契税税额。</a:t>
            </a:r>
            <a:endParaRPr lang="zh-CN" altLang="en-US" sz="2400" dirty="0">
              <a:latin typeface="微软雅黑" panose="020B0503020204020204" charset="-122"/>
              <a:ea typeface="微软雅黑" panose="020B0503020204020204" charset="-122"/>
              <a:cs typeface="微软雅黑" panose="020B0503020204020204" charset="-122"/>
            </a:endParaRPr>
          </a:p>
        </p:txBody>
      </p:sp>
      <p:sp>
        <p:nvSpPr>
          <p:cNvPr id="95235" name="云形标注 14339"/>
          <p:cNvSpPr/>
          <p:nvPr/>
        </p:nvSpPr>
        <p:spPr>
          <a:xfrm>
            <a:off x="6011863" y="0"/>
            <a:ext cx="2881312" cy="1341438"/>
          </a:xfrm>
          <a:prstGeom prst="cloudCallout">
            <a:avLst>
              <a:gd name="adj1" fmla="val -55731"/>
              <a:gd name="adj2" fmla="val 73667"/>
            </a:avLst>
          </a:prstGeom>
          <a:solidFill>
            <a:srgbClr val="FF99CC"/>
          </a:solidFill>
          <a:ln w="9525" cap="flat" cmpd="sng">
            <a:solidFill>
              <a:schemeClr val="tx1"/>
            </a:solidFill>
            <a:prstDash val="solid"/>
            <a:round/>
            <a:headEnd type="none" w="med" len="med"/>
            <a:tailEnd type="none" w="med" len="med"/>
          </a:ln>
        </p:spPr>
        <p:txBody>
          <a:bodyPr anchor="ctr" anchorCtr="0"/>
          <a:p>
            <a:pPr algn="ctr"/>
            <a:r>
              <a:rPr lang="zh-CN" altLang="en-US" sz="3200" dirty="0">
                <a:solidFill>
                  <a:schemeClr val="bg1"/>
                </a:solidFill>
                <a:latin typeface="Arial" panose="020B0604020202020204" pitchFamily="34" charset="0"/>
                <a:ea typeface="宋体" panose="02010600030101010101" pitchFamily="2" charset="-122"/>
              </a:rPr>
              <a:t>案例分析</a:t>
            </a:r>
            <a:endParaRPr lang="zh-CN" altLang="en-US" sz="3200" dirty="0">
              <a:solidFill>
                <a:schemeClr val="bg1"/>
              </a:solidFill>
              <a:latin typeface="Arial" panose="020B0604020202020204" pitchFamily="34" charset="0"/>
              <a:ea typeface="宋体" panose="02010600030101010101" pitchFamily="2" charset="-122"/>
            </a:endParaRPr>
          </a:p>
        </p:txBody>
      </p:sp>
    </p:spTree>
  </p:cSld>
  <p:clrMapOvr>
    <a:masterClrMapping/>
  </p:clrMapOvr>
  <p:transition>
    <p:blinds dir="vert"/>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7" name="标题 15361"/>
          <p:cNvSpPr>
            <a:spLocks noGrp="1"/>
          </p:cNvSpPr>
          <p:nvPr>
            <p:ph type="title"/>
          </p:nvPr>
        </p:nvSpPr>
        <p:spPr/>
        <p:txBody>
          <a:bodyPr anchor="ctr" anchorCtr="0"/>
          <a:p>
            <a:endParaRPr lang="zh-CN" altLang="zh-CN"/>
          </a:p>
        </p:txBody>
      </p:sp>
      <p:sp>
        <p:nvSpPr>
          <p:cNvPr id="96258" name="文本占位符 15362"/>
          <p:cNvSpPr>
            <a:spLocks noGrp="1"/>
          </p:cNvSpPr>
          <p:nvPr>
            <p:ph idx="1"/>
          </p:nvPr>
        </p:nvSpPr>
        <p:spPr>
          <a:xfrm>
            <a:off x="457200" y="1146175"/>
            <a:ext cx="8229600" cy="3886200"/>
          </a:xfrm>
        </p:spPr>
        <p:txBody>
          <a:bodyPr anchor="t" anchorCtr="0"/>
          <a:p>
            <a:pPr>
              <a:lnSpc>
                <a:spcPct val="130000"/>
              </a:lnSpc>
            </a:pPr>
            <a:r>
              <a:rPr lang="en-US" altLang="zh-CN" sz="2400" dirty="0">
                <a:solidFill>
                  <a:srgbClr val="FF0000"/>
                </a:solidFill>
                <a:latin typeface="微软雅黑" panose="020B0503020204020204" charset="-122"/>
                <a:ea typeface="微软雅黑" panose="020B0503020204020204" charset="-122"/>
                <a:cs typeface="微软雅黑" panose="020B0503020204020204" charset="-122"/>
              </a:rPr>
              <a:t>【</a:t>
            </a:r>
            <a:r>
              <a:rPr lang="zh-CN" altLang="en-US" sz="2400" dirty="0">
                <a:solidFill>
                  <a:srgbClr val="FF0000"/>
                </a:solidFill>
                <a:latin typeface="微软雅黑" panose="020B0503020204020204" charset="-122"/>
                <a:ea typeface="微软雅黑" panose="020B0503020204020204" charset="-122"/>
                <a:cs typeface="微软雅黑" panose="020B0503020204020204" charset="-122"/>
              </a:rPr>
              <a:t>解析</a:t>
            </a:r>
            <a:r>
              <a:rPr lang="en-US" altLang="zh-CN" sz="2400" dirty="0">
                <a:solidFill>
                  <a:srgbClr val="FF0000"/>
                </a:solidFill>
                <a:latin typeface="微软雅黑" panose="020B0503020204020204" charset="-122"/>
                <a:ea typeface="微软雅黑" panose="020B0503020204020204" charset="-122"/>
                <a:cs typeface="微软雅黑" panose="020B0503020204020204" charset="-122"/>
              </a:rPr>
              <a:t>】</a:t>
            </a:r>
            <a:r>
              <a:rPr lang="zh-CN" altLang="en-US" sz="2400" dirty="0">
                <a:latin typeface="微软雅黑" panose="020B0503020204020204" charset="-122"/>
                <a:ea typeface="微软雅黑" panose="020B0503020204020204" charset="-122"/>
                <a:cs typeface="微软雅黑" panose="020B0503020204020204" charset="-122"/>
              </a:rPr>
              <a:t>以奖励方式取得房屋权属视同房屋赠予，按市场价</a:t>
            </a:r>
            <a:r>
              <a:rPr lang="en-US" altLang="zh-CN" sz="2400" dirty="0">
                <a:latin typeface="微软雅黑" panose="020B0503020204020204" charset="-122"/>
                <a:ea typeface="微软雅黑" panose="020B0503020204020204" charset="-122"/>
                <a:cs typeface="微软雅黑" panose="020B0503020204020204" charset="-122"/>
              </a:rPr>
              <a:t>28</a:t>
            </a:r>
            <a:r>
              <a:rPr lang="zh-CN" altLang="en-US" sz="2400" dirty="0">
                <a:latin typeface="微软雅黑" panose="020B0503020204020204" charset="-122"/>
                <a:ea typeface="微软雅黑" panose="020B0503020204020204" charset="-122"/>
                <a:cs typeface="微软雅黑" panose="020B0503020204020204" charset="-122"/>
              </a:rPr>
              <a:t>万元征收契税；房屋互换且互换价不等，按差额款</a:t>
            </a:r>
            <a:r>
              <a:rPr lang="en-US" altLang="zh-CN" sz="2400" dirty="0">
                <a:latin typeface="微软雅黑" panose="020B0503020204020204" charset="-122"/>
                <a:ea typeface="微软雅黑" panose="020B0503020204020204" charset="-122"/>
                <a:cs typeface="微软雅黑" panose="020B0503020204020204" charset="-122"/>
              </a:rPr>
              <a:t>5</a:t>
            </a:r>
            <a:r>
              <a:rPr lang="zh-CN" altLang="en-US" sz="2400" dirty="0">
                <a:latin typeface="微软雅黑" panose="020B0503020204020204" charset="-122"/>
                <a:ea typeface="微软雅黑" panose="020B0503020204020204" charset="-122"/>
                <a:cs typeface="微软雅黑" panose="020B0503020204020204" charset="-122"/>
              </a:rPr>
              <a:t>万元计征契税。则</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30000"/>
              </a:lnSpc>
            </a:pPr>
            <a:r>
              <a:rPr lang="zh-CN" altLang="en-US" sz="2400" dirty="0">
                <a:latin typeface="微软雅黑" panose="020B0503020204020204" charset="-122"/>
                <a:ea typeface="微软雅黑" panose="020B0503020204020204" charset="-122"/>
                <a:cs typeface="微软雅黑" panose="020B0503020204020204" charset="-122"/>
              </a:rPr>
              <a:t>王某实际应缴纳契税税额</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30000"/>
              </a:lnSpc>
            </a:pPr>
            <a:r>
              <a:rPr lang="en-US" altLang="zh-CN" sz="2400" dirty="0">
                <a:latin typeface="微软雅黑" panose="020B0503020204020204" charset="-122"/>
                <a:ea typeface="微软雅黑" panose="020B0503020204020204" charset="-122"/>
                <a:cs typeface="微软雅黑" panose="020B0503020204020204" charset="-122"/>
              </a:rPr>
              <a:t>=280000×4%+50000×4%=13200</a:t>
            </a:r>
            <a:r>
              <a:rPr lang="zh-CN" altLang="en-US" sz="2400" dirty="0">
                <a:latin typeface="微软雅黑" panose="020B0503020204020204" charset="-122"/>
                <a:ea typeface="微软雅黑" panose="020B0503020204020204" charset="-122"/>
                <a:cs typeface="微软雅黑" panose="020B0503020204020204" charset="-122"/>
              </a:rPr>
              <a:t>（元）</a:t>
            </a:r>
            <a:endParaRPr lang="zh-CN" altLang="en-US" sz="2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blinds dir="vert"/>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995920" cy="397510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127" y="4158"/>
              <a:ext cx="6996" cy="2762"/>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buNone/>
              </a:pPr>
              <a:r>
                <a:rPr lang="zh-CN" altLang="zh-CN" sz="2000" dirty="0">
                  <a:solidFill>
                    <a:srgbClr val="FF0000"/>
                  </a:solidFill>
                  <a:latin typeface="微软雅黑" panose="020B0503020204020204" charset="-122"/>
                  <a:ea typeface="微软雅黑" panose="020B0503020204020204" charset="-122"/>
                  <a:sym typeface="+mn-ea"/>
                </a:rPr>
                <a:t>【考题</a:t>
              </a:r>
              <a:r>
                <a:rPr lang="en-US" altLang="zh-CN" sz="2000" dirty="0">
                  <a:solidFill>
                    <a:srgbClr val="FF0000"/>
                  </a:solidFill>
                  <a:latin typeface="微软雅黑" panose="020B0503020204020204" charset="-122"/>
                  <a:ea typeface="微软雅黑" panose="020B0503020204020204" charset="-122"/>
                  <a:sym typeface="+mn-ea"/>
                </a:rPr>
                <a:t>·</a:t>
              </a:r>
              <a:r>
                <a:rPr lang="zh-CN" altLang="zh-CN" sz="2000" dirty="0">
                  <a:solidFill>
                    <a:srgbClr val="FF0000"/>
                  </a:solidFill>
                  <a:latin typeface="微软雅黑" panose="020B0503020204020204" charset="-122"/>
                  <a:ea typeface="微软雅黑" panose="020B0503020204020204" charset="-122"/>
                  <a:sym typeface="+mn-ea"/>
                </a:rPr>
                <a:t>单</a:t>
              </a:r>
              <a:r>
                <a:rPr lang="zh-CN" altLang="zh-CN" sz="2000" dirty="0">
                  <a:solidFill>
                    <a:srgbClr val="FF0000"/>
                  </a:solidFill>
                  <a:latin typeface="微软雅黑" panose="020B0503020204020204" charset="-122"/>
                  <a:ea typeface="微软雅黑" panose="020B0503020204020204" charset="-122"/>
                  <a:sym typeface="+mn-ea"/>
                </a:rPr>
                <a:t>选题】</a:t>
              </a:r>
              <a:r>
                <a:rPr lang="zh-CN" altLang="en-US" sz="2000" dirty="0">
                  <a:latin typeface="黑体" panose="02010609060101010101" charset="-122"/>
                  <a:ea typeface="黑体" panose="02010609060101010101" charset="-122"/>
                  <a:sym typeface="+mn-ea"/>
                </a:rPr>
                <a:t>周某原有两套住房，</a:t>
              </a:r>
              <a:r>
                <a:rPr lang="en-US" altLang="zh-CN" sz="2000" dirty="0">
                  <a:latin typeface="黑体" panose="02010609060101010101" charset="-122"/>
                  <a:ea typeface="黑体" panose="02010609060101010101" charset="-122"/>
                  <a:sym typeface="+mn-ea"/>
                </a:rPr>
                <a:t>2021</a:t>
              </a:r>
              <a:r>
                <a:rPr lang="zh-CN" altLang="en-US" sz="2000" dirty="0">
                  <a:latin typeface="黑体" panose="02010609060101010101" charset="-122"/>
                  <a:ea typeface="黑体" panose="02010609060101010101" charset="-122"/>
                  <a:sym typeface="+mn-ea"/>
                </a:rPr>
                <a:t>年</a:t>
              </a:r>
              <a:r>
                <a:rPr lang="en-US" altLang="zh-CN" sz="2000" dirty="0">
                  <a:latin typeface="黑体" panose="02010609060101010101" charset="-122"/>
                  <a:ea typeface="黑体" panose="02010609060101010101" charset="-122"/>
                  <a:sym typeface="+mn-ea"/>
                </a:rPr>
                <a:t>8</a:t>
              </a:r>
              <a:r>
                <a:rPr lang="zh-CN" altLang="en-US" sz="2000" dirty="0">
                  <a:latin typeface="黑体" panose="02010609060101010101" charset="-122"/>
                  <a:ea typeface="黑体" panose="02010609060101010101" charset="-122"/>
                  <a:sym typeface="+mn-ea"/>
                </a:rPr>
                <a:t>月，出售其中一套，成交价为</a:t>
              </a:r>
              <a:r>
                <a:rPr lang="en-US" altLang="zh-CN" sz="2000" dirty="0">
                  <a:latin typeface="黑体" panose="02010609060101010101" charset="-122"/>
                  <a:ea typeface="黑体" panose="02010609060101010101" charset="-122"/>
                  <a:sym typeface="+mn-ea"/>
                </a:rPr>
                <a:t>70</a:t>
              </a:r>
              <a:r>
                <a:rPr lang="zh-CN" altLang="en-US" sz="2000" dirty="0">
                  <a:latin typeface="黑体" panose="02010609060101010101" charset="-122"/>
                  <a:ea typeface="黑体" panose="02010609060101010101" charset="-122"/>
                  <a:sym typeface="+mn-ea"/>
                </a:rPr>
                <a:t>万元；将另一套以市场价格</a:t>
              </a:r>
              <a:r>
                <a:rPr lang="en-US" altLang="zh-CN" sz="2000" dirty="0">
                  <a:latin typeface="黑体" panose="02010609060101010101" charset="-122"/>
                  <a:ea typeface="黑体" panose="02010609060101010101" charset="-122"/>
                  <a:sym typeface="+mn-ea"/>
                </a:rPr>
                <a:t>60</a:t>
              </a:r>
              <a:r>
                <a:rPr lang="zh-CN" altLang="en-US" sz="2000" dirty="0">
                  <a:latin typeface="黑体" panose="02010609060101010101" charset="-122"/>
                  <a:ea typeface="黑体" panose="02010609060101010101" charset="-122"/>
                  <a:sym typeface="+mn-ea"/>
                </a:rPr>
                <a:t>万元与谢某的住房进行了等价互换；又以</a:t>
              </a:r>
              <a:r>
                <a:rPr lang="en-US" altLang="zh-CN" sz="2000" dirty="0">
                  <a:latin typeface="黑体" panose="02010609060101010101" charset="-122"/>
                  <a:ea typeface="黑体" panose="02010609060101010101" charset="-122"/>
                  <a:sym typeface="+mn-ea"/>
                </a:rPr>
                <a:t>100</a:t>
              </a:r>
              <a:r>
                <a:rPr lang="zh-CN" altLang="en-US" sz="2000" dirty="0">
                  <a:latin typeface="黑体" panose="02010609060101010101" charset="-122"/>
                  <a:ea typeface="黑体" panose="02010609060101010101" charset="-122"/>
                  <a:sym typeface="+mn-ea"/>
                </a:rPr>
                <a:t>万元价格购置了一套新住房，已知契税的</a:t>
              </a:r>
              <a:endParaRPr lang="zh-CN" altLang="en-US" sz="2000" dirty="0">
                <a:latin typeface="黑体" panose="02010609060101010101" charset="-122"/>
                <a:ea typeface="黑体" panose="02010609060101010101" charset="-122"/>
              </a:endParaRPr>
            </a:p>
            <a:p>
              <a:pPr>
                <a:lnSpc>
                  <a:spcPct val="110000"/>
                </a:lnSpc>
                <a:buNone/>
              </a:pPr>
              <a:r>
                <a:rPr lang="zh-CN" altLang="en-US" sz="2000" dirty="0">
                  <a:latin typeface="黑体" panose="02010609060101010101" charset="-122"/>
                  <a:ea typeface="黑体" panose="02010609060101010101" charset="-122"/>
                  <a:sym typeface="+mn-ea"/>
                </a:rPr>
                <a:t>税率为</a:t>
              </a:r>
              <a:r>
                <a:rPr lang="en-US" altLang="zh-CN" sz="2000" dirty="0">
                  <a:latin typeface="黑体" panose="02010609060101010101" charset="-122"/>
                  <a:ea typeface="黑体" panose="02010609060101010101" charset="-122"/>
                  <a:sym typeface="+mn-ea"/>
                </a:rPr>
                <a:t>3%.</a:t>
              </a:r>
              <a:r>
                <a:rPr lang="zh-CN" altLang="en-US" sz="2000" dirty="0">
                  <a:latin typeface="黑体" panose="02010609060101010101" charset="-122"/>
                  <a:ea typeface="黑体" panose="02010609060101010101" charset="-122"/>
                  <a:sym typeface="+mn-ea"/>
                </a:rPr>
                <a:t>周某计算应缴纳的契税的下列方法中，正确的有</a:t>
              </a:r>
              <a:endParaRPr lang="zh-CN" altLang="en-US" sz="2000" dirty="0">
                <a:latin typeface="黑体" panose="02010609060101010101" charset="-122"/>
                <a:ea typeface="黑体" panose="02010609060101010101" charset="-122"/>
              </a:endParaRPr>
            </a:p>
            <a:p>
              <a:pPr>
                <a:lnSpc>
                  <a:spcPct val="110000"/>
                </a:lnSpc>
                <a:buNone/>
              </a:pPr>
              <a:r>
                <a:rPr lang="zh-CN" altLang="en-US" sz="2000" dirty="0">
                  <a:solidFill>
                    <a:schemeClr val="tx1"/>
                  </a:solidFill>
                  <a:latin typeface="黑体" panose="02010609060101010101" charset="-122"/>
                  <a:ea typeface="黑体" panose="02010609060101010101" charset="-122"/>
                  <a:sym typeface="+mn-ea"/>
                </a:rPr>
                <a:t>（</a:t>
              </a:r>
              <a:r>
                <a:rPr lang="en-US" altLang="zh-CN" sz="2000" dirty="0">
                  <a:solidFill>
                    <a:schemeClr val="tx1"/>
                  </a:solidFill>
                  <a:latin typeface="黑体" panose="02010609060101010101" charset="-122"/>
                  <a:ea typeface="黑体" panose="02010609060101010101" charset="-122"/>
                  <a:sym typeface="+mn-ea"/>
                </a:rPr>
                <a:t>   </a:t>
              </a:r>
              <a:r>
                <a:rPr lang="zh-CN" altLang="en-US" sz="2000" dirty="0">
                  <a:solidFill>
                    <a:schemeClr val="tx1"/>
                  </a:solidFill>
                  <a:latin typeface="黑体" panose="02010609060101010101" charset="-122"/>
                  <a:ea typeface="黑体" panose="02010609060101010101" charset="-122"/>
                  <a:sym typeface="+mn-ea"/>
                </a:rPr>
                <a:t>）</a:t>
              </a:r>
              <a:endParaRPr lang="zh-CN" altLang="en-US" sz="2000" dirty="0">
                <a:solidFill>
                  <a:schemeClr val="tx1"/>
                </a:solidFill>
                <a:latin typeface="黑体" panose="02010609060101010101" charset="-122"/>
                <a:ea typeface="黑体" panose="02010609060101010101" charset="-122"/>
                <a:sym typeface="+mn-ea"/>
              </a:endParaRPr>
            </a:p>
            <a:p>
              <a:pPr>
                <a:lnSpc>
                  <a:spcPct val="110000"/>
                </a:lnSpc>
                <a:buNone/>
              </a:pPr>
              <a:r>
                <a:rPr lang="en-US" altLang="zh-CN" sz="2000" dirty="0">
                  <a:latin typeface="黑体" panose="02010609060101010101" charset="-122"/>
                  <a:ea typeface="黑体" panose="02010609060101010101" charset="-122"/>
                  <a:sym typeface="+mn-ea"/>
                </a:rPr>
                <a:t>A. 100×3%=3</a:t>
              </a:r>
              <a:r>
                <a:rPr lang="zh-CN" altLang="en-US" sz="2000" dirty="0">
                  <a:latin typeface="黑体" panose="02010609060101010101" charset="-122"/>
                  <a:ea typeface="黑体" panose="02010609060101010101" charset="-122"/>
                  <a:sym typeface="+mn-ea"/>
                </a:rPr>
                <a:t>（万元） </a:t>
              </a:r>
              <a:endParaRPr lang="zh-CN" altLang="en-US" sz="2000" dirty="0">
                <a:latin typeface="黑体" panose="02010609060101010101" charset="-122"/>
                <a:ea typeface="黑体" panose="02010609060101010101" charset="-122"/>
              </a:endParaRPr>
            </a:p>
            <a:p>
              <a:pPr>
                <a:lnSpc>
                  <a:spcPct val="110000"/>
                </a:lnSpc>
                <a:buNone/>
              </a:pPr>
              <a:r>
                <a:rPr lang="en-US" altLang="zh-CN" sz="2000" dirty="0">
                  <a:latin typeface="黑体" panose="02010609060101010101" charset="-122"/>
                  <a:ea typeface="黑体" panose="02010609060101010101" charset="-122"/>
                  <a:sym typeface="+mn-ea"/>
                </a:rPr>
                <a:t>B.</a:t>
              </a:r>
              <a:r>
                <a:rPr lang="zh-CN" altLang="en-US" sz="2000" dirty="0">
                  <a:latin typeface="黑体" panose="02010609060101010101" charset="-122"/>
                  <a:ea typeface="黑体" panose="02010609060101010101" charset="-122"/>
                  <a:sym typeface="+mn-ea"/>
                </a:rPr>
                <a:t>（</a:t>
              </a:r>
              <a:r>
                <a:rPr lang="en-US" altLang="zh-CN" sz="2000" dirty="0">
                  <a:latin typeface="黑体" panose="02010609060101010101" charset="-122"/>
                  <a:ea typeface="黑体" panose="02010609060101010101" charset="-122"/>
                  <a:sym typeface="+mn-ea"/>
                </a:rPr>
                <a:t>100+60</a:t>
              </a:r>
              <a:r>
                <a:rPr lang="zh-CN" altLang="en-US" sz="2000" dirty="0">
                  <a:latin typeface="黑体" panose="02010609060101010101" charset="-122"/>
                  <a:ea typeface="黑体" panose="02010609060101010101" charset="-122"/>
                  <a:sym typeface="+mn-ea"/>
                </a:rPr>
                <a:t>）</a:t>
              </a:r>
              <a:r>
                <a:rPr lang="en-US" altLang="zh-CN" sz="2000" dirty="0">
                  <a:latin typeface="黑体" panose="02010609060101010101" charset="-122"/>
                  <a:ea typeface="黑体" panose="02010609060101010101" charset="-122"/>
                  <a:sym typeface="+mn-ea"/>
                </a:rPr>
                <a:t>×3%=4.8</a:t>
              </a:r>
              <a:r>
                <a:rPr lang="zh-CN" altLang="en-US" sz="2000" dirty="0">
                  <a:latin typeface="黑体" panose="02010609060101010101" charset="-122"/>
                  <a:ea typeface="黑体" panose="02010609060101010101" charset="-122"/>
                  <a:sym typeface="+mn-ea"/>
                </a:rPr>
                <a:t>（万元） </a:t>
              </a:r>
              <a:endParaRPr lang="zh-CN" altLang="en-US" sz="2000" dirty="0">
                <a:latin typeface="黑体" panose="02010609060101010101" charset="-122"/>
                <a:ea typeface="黑体" panose="02010609060101010101" charset="-122"/>
              </a:endParaRPr>
            </a:p>
            <a:p>
              <a:pPr>
                <a:lnSpc>
                  <a:spcPct val="110000"/>
                </a:lnSpc>
                <a:buNone/>
              </a:pPr>
              <a:r>
                <a:rPr lang="en-US" altLang="zh-CN" sz="2000" dirty="0">
                  <a:latin typeface="黑体" panose="02010609060101010101" charset="-122"/>
                  <a:ea typeface="黑体" panose="02010609060101010101" charset="-122"/>
                  <a:sym typeface="+mn-ea"/>
                </a:rPr>
                <a:t>C.</a:t>
              </a:r>
              <a:r>
                <a:rPr lang="zh-CN" altLang="en-US" sz="2000" dirty="0">
                  <a:latin typeface="黑体" panose="02010609060101010101" charset="-122"/>
                  <a:ea typeface="黑体" panose="02010609060101010101" charset="-122"/>
                  <a:sym typeface="+mn-ea"/>
                </a:rPr>
                <a:t>（</a:t>
              </a:r>
              <a:r>
                <a:rPr lang="en-US" altLang="zh-CN" sz="2000" dirty="0">
                  <a:latin typeface="黑体" panose="02010609060101010101" charset="-122"/>
                  <a:ea typeface="黑体" panose="02010609060101010101" charset="-122"/>
                  <a:sym typeface="+mn-ea"/>
                </a:rPr>
                <a:t>100+70</a:t>
              </a:r>
              <a:r>
                <a:rPr lang="zh-CN" altLang="en-US" sz="2000" dirty="0">
                  <a:latin typeface="黑体" panose="02010609060101010101" charset="-122"/>
                  <a:ea typeface="黑体" panose="02010609060101010101" charset="-122"/>
                  <a:sym typeface="+mn-ea"/>
                </a:rPr>
                <a:t>）</a:t>
              </a:r>
              <a:r>
                <a:rPr lang="en-US" altLang="zh-CN" sz="2000" dirty="0">
                  <a:latin typeface="黑体" panose="02010609060101010101" charset="-122"/>
                  <a:ea typeface="黑体" panose="02010609060101010101" charset="-122"/>
                  <a:sym typeface="+mn-ea"/>
                </a:rPr>
                <a:t>×3%=5.1</a:t>
              </a:r>
              <a:r>
                <a:rPr lang="zh-CN" altLang="en-US" sz="2000" dirty="0">
                  <a:latin typeface="黑体" panose="02010609060101010101" charset="-122"/>
                  <a:ea typeface="黑体" panose="02010609060101010101" charset="-122"/>
                  <a:sym typeface="+mn-ea"/>
                </a:rPr>
                <a:t>（万元） </a:t>
              </a:r>
              <a:endParaRPr lang="zh-CN" altLang="en-US" sz="2000" dirty="0">
                <a:latin typeface="黑体" panose="02010609060101010101" charset="-122"/>
                <a:ea typeface="黑体" panose="02010609060101010101" charset="-122"/>
              </a:endParaRPr>
            </a:p>
            <a:p>
              <a:pPr>
                <a:lnSpc>
                  <a:spcPct val="110000"/>
                </a:lnSpc>
                <a:buNone/>
              </a:pPr>
              <a:r>
                <a:rPr lang="en-US" altLang="zh-CN" sz="2000" dirty="0">
                  <a:latin typeface="黑体" panose="02010609060101010101" charset="-122"/>
                  <a:ea typeface="黑体" panose="02010609060101010101" charset="-122"/>
                  <a:sym typeface="+mn-ea"/>
                </a:rPr>
                <a:t>D.</a:t>
              </a:r>
              <a:r>
                <a:rPr lang="zh-CN" altLang="en-US" sz="2000" dirty="0">
                  <a:latin typeface="黑体" panose="02010609060101010101" charset="-122"/>
                  <a:ea typeface="黑体" panose="02010609060101010101" charset="-122"/>
                  <a:sym typeface="+mn-ea"/>
                </a:rPr>
                <a:t>（</a:t>
              </a:r>
              <a:r>
                <a:rPr lang="en-US" altLang="zh-CN" sz="2000" dirty="0">
                  <a:latin typeface="黑体" panose="02010609060101010101" charset="-122"/>
                  <a:ea typeface="黑体" panose="02010609060101010101" charset="-122"/>
                  <a:sym typeface="+mn-ea"/>
                </a:rPr>
                <a:t>100+70+60</a:t>
              </a:r>
              <a:r>
                <a:rPr lang="zh-CN" altLang="en-US" sz="2000" dirty="0">
                  <a:latin typeface="黑体" panose="02010609060101010101" charset="-122"/>
                  <a:ea typeface="黑体" panose="02010609060101010101" charset="-122"/>
                  <a:sym typeface="+mn-ea"/>
                </a:rPr>
                <a:t>）</a:t>
              </a:r>
              <a:r>
                <a:rPr lang="en-US" altLang="zh-CN" sz="2000" dirty="0">
                  <a:latin typeface="黑体" panose="02010609060101010101" charset="-122"/>
                  <a:ea typeface="黑体" panose="02010609060101010101" charset="-122"/>
                  <a:sym typeface="+mn-ea"/>
                </a:rPr>
                <a:t>×3%=6.9</a:t>
              </a:r>
              <a:r>
                <a:rPr lang="zh-CN" altLang="en-US" sz="2000" dirty="0">
                  <a:latin typeface="黑体" panose="02010609060101010101" charset="-122"/>
                  <a:ea typeface="黑体" panose="02010609060101010101" charset="-122"/>
                  <a:sym typeface="+mn-ea"/>
                </a:rPr>
                <a:t>（万元）</a:t>
              </a:r>
              <a:endParaRPr lang="zh-CN" altLang="en-US" sz="2000" spc="200" dirty="0">
                <a:solidFill>
                  <a:schemeClr val="tx1"/>
                </a:solidFill>
                <a:uFillTx/>
                <a:latin typeface="黑体" panose="02010609060101010101" charset="-122"/>
                <a:ea typeface="黑体" panose="02010609060101010101" charset="-122"/>
                <a:cs typeface="微软雅黑" panose="020B0503020204020204" charset="-122"/>
                <a:sym typeface="+mn-ea"/>
              </a:endParaRPr>
            </a:p>
          </p:txBody>
        </p:sp>
      </p:grpSp>
      <p:sp>
        <p:nvSpPr>
          <p:cNvPr id="3" name="文本框 2"/>
          <p:cNvSpPr txBox="1"/>
          <p:nvPr/>
        </p:nvSpPr>
        <p:spPr>
          <a:xfrm>
            <a:off x="873760" y="4919980"/>
            <a:ext cx="7746365" cy="4781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A</a:t>
            </a: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矩形 22529"/>
          <p:cNvSpPr/>
          <p:nvPr/>
        </p:nvSpPr>
        <p:spPr>
          <a:xfrm>
            <a:off x="446088" y="1196975"/>
            <a:ext cx="8320087" cy="3192780"/>
          </a:xfrm>
          <a:prstGeom prst="rect">
            <a:avLst/>
          </a:prstGeom>
          <a:noFill/>
          <a:ln w="9525">
            <a:noFill/>
          </a:ln>
        </p:spPr>
        <p:txBody>
          <a:bodyPr wrap="square" anchor="t" anchorCtr="0">
            <a:spAutoFit/>
          </a:bodyPr>
          <a:p>
            <a:pPr>
              <a:lnSpc>
                <a:spcPct val="120000"/>
              </a:lnSpc>
            </a:pPr>
            <a:r>
              <a:rPr lang="zh-CN" altLang="en-US" sz="2400" dirty="0">
                <a:latin typeface="微软雅黑" panose="020B0503020204020204" charset="-122"/>
                <a:ea typeface="微软雅黑" panose="020B0503020204020204" charset="-122"/>
                <a:cs typeface="微软雅黑" panose="020B0503020204020204" charset="-122"/>
              </a:rPr>
              <a:t>（一）纳税义务发生时间</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pPr>
            <a:r>
              <a:rPr lang="zh-CN" altLang="en-US" sz="2400" dirty="0">
                <a:latin typeface="微软雅黑" panose="020B0503020204020204" charset="-122"/>
                <a:ea typeface="微软雅黑" panose="020B0503020204020204" charset="-122"/>
                <a:cs typeface="微软雅黑" panose="020B0503020204020204" charset="-122"/>
              </a:rPr>
              <a:t>    </a:t>
            </a:r>
            <a:r>
              <a:rPr lang="en-US" altLang="zh-CN" sz="2400" dirty="0">
                <a:latin typeface="微软雅黑" panose="020B0503020204020204" charset="-122"/>
                <a:ea typeface="微软雅黑" panose="020B0503020204020204" charset="-122"/>
                <a:cs typeface="微软雅黑" panose="020B0503020204020204" charset="-122"/>
              </a:rPr>
              <a:t>  </a:t>
            </a:r>
            <a:r>
              <a:rPr lang="zh-CN" altLang="en-US" sz="2400" dirty="0">
                <a:latin typeface="微软雅黑" panose="020B0503020204020204" charset="-122"/>
                <a:ea typeface="微软雅黑" panose="020B0503020204020204" charset="-122"/>
                <a:cs typeface="微软雅黑" panose="020B0503020204020204" charset="-122"/>
              </a:rPr>
              <a:t>为纳税人签订土地、房屋权属转移合同的当日，或者纳税人取得其他具有土地、房屋权属转移合同性质凭证的当日。</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pP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pPr>
            <a:r>
              <a:rPr lang="zh-CN" altLang="en-US" sz="2400" dirty="0">
                <a:latin typeface="微软雅黑" panose="020B0503020204020204" charset="-122"/>
                <a:ea typeface="微软雅黑" panose="020B0503020204020204" charset="-122"/>
                <a:cs typeface="微软雅黑" panose="020B0503020204020204" charset="-122"/>
              </a:rPr>
              <a:t>（二）纳税期限</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pPr>
            <a:r>
              <a:rPr lang="zh-CN" altLang="en-US" sz="2400" dirty="0">
                <a:latin typeface="微软雅黑" panose="020B0503020204020204" charset="-122"/>
                <a:ea typeface="微软雅黑" panose="020B0503020204020204" charset="-122"/>
                <a:cs typeface="微软雅黑" panose="020B0503020204020204" charset="-122"/>
              </a:rPr>
              <a:t>    </a:t>
            </a:r>
            <a:r>
              <a:rPr lang="en-US" altLang="zh-CN" sz="2400" dirty="0">
                <a:latin typeface="微软雅黑" panose="020B0503020204020204" charset="-122"/>
                <a:ea typeface="微软雅黑" panose="020B0503020204020204" charset="-122"/>
                <a:cs typeface="微软雅黑" panose="020B0503020204020204" charset="-122"/>
              </a:rPr>
              <a:t>   </a:t>
            </a:r>
            <a:r>
              <a:rPr lang="zh-CN" altLang="zh-CN" sz="2400">
                <a:latin typeface="微软雅黑" panose="020B0503020204020204" charset="-122"/>
                <a:ea typeface="微软雅黑" panose="020B0503020204020204" charset="-122"/>
                <a:cs typeface="微软雅黑" panose="020B0503020204020204" charset="-122"/>
              </a:rPr>
              <a:t>纳税人应当在依法办理土地、房屋权属</a:t>
            </a:r>
            <a:r>
              <a:rPr lang="zh-CN" altLang="zh-CN" sz="2400">
                <a:solidFill>
                  <a:srgbClr val="FF0000"/>
                </a:solidFill>
                <a:latin typeface="微软雅黑" panose="020B0503020204020204" charset="-122"/>
                <a:ea typeface="微软雅黑" panose="020B0503020204020204" charset="-122"/>
                <a:cs typeface="微软雅黑" panose="020B0503020204020204" charset="-122"/>
              </a:rPr>
              <a:t>登记手续前</a:t>
            </a:r>
            <a:r>
              <a:rPr lang="zh-CN" altLang="zh-CN" sz="2400">
                <a:latin typeface="微软雅黑" panose="020B0503020204020204" charset="-122"/>
                <a:ea typeface="微软雅黑" panose="020B0503020204020204" charset="-122"/>
                <a:cs typeface="微软雅黑" panose="020B0503020204020204" charset="-122"/>
              </a:rPr>
              <a:t>申报缴纳契税。</a:t>
            </a:r>
            <a:endParaRPr lang="zh-CN" altLang="en-US" sz="2400" dirty="0">
              <a:latin typeface="微软雅黑" panose="020B0503020204020204" charset="-122"/>
              <a:ea typeface="微软雅黑" panose="020B0503020204020204" charset="-122"/>
              <a:cs typeface="微软雅黑" panose="020B0503020204020204" charset="-122"/>
            </a:endParaRPr>
          </a:p>
        </p:txBody>
      </p:sp>
      <p:sp>
        <p:nvSpPr>
          <p:cNvPr id="98306" name="文本框 22530"/>
          <p:cNvSpPr txBox="1"/>
          <p:nvPr/>
        </p:nvSpPr>
        <p:spPr>
          <a:xfrm>
            <a:off x="539433" y="552450"/>
            <a:ext cx="5000625" cy="521970"/>
          </a:xfrm>
          <a:prstGeom prst="rect">
            <a:avLst/>
          </a:prstGeom>
          <a:noFill/>
          <a:ln w="9525">
            <a:noFill/>
          </a:ln>
        </p:spPr>
        <p:txBody>
          <a:bodyPr wrap="square" anchor="t" anchorCtr="0">
            <a:spAutoFit/>
          </a:bodyPr>
          <a:p>
            <a:r>
              <a:rPr lang="zh-CN" altLang="en-US" sz="2800">
                <a:solidFill>
                  <a:srgbClr val="F5320B"/>
                </a:solidFill>
                <a:latin typeface="微软雅黑" panose="020B0503020204020204" charset="-122"/>
                <a:ea typeface="微软雅黑" panose="020B0503020204020204" charset="-122"/>
              </a:rPr>
              <a:t>三、契税纳税申报</a:t>
            </a:r>
            <a:endParaRPr lang="zh-CN" altLang="en-US" sz="2800">
              <a:solidFill>
                <a:srgbClr val="F5320B"/>
              </a:solidFill>
              <a:latin typeface="微软雅黑" panose="020B0503020204020204" charset="-122"/>
              <a:ea typeface="微软雅黑" panose="020B0503020204020204" charset="-122"/>
            </a:endParaRPr>
          </a:p>
        </p:txBody>
      </p:sp>
    </p:spTree>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矩形 88067"/>
          <p:cNvSpPr/>
          <p:nvPr/>
        </p:nvSpPr>
        <p:spPr>
          <a:xfrm>
            <a:off x="468313" y="404813"/>
            <a:ext cx="8207375" cy="3192780"/>
          </a:xfrm>
          <a:prstGeom prst="rect">
            <a:avLst/>
          </a:prstGeom>
          <a:noFill/>
          <a:ln w="9525">
            <a:noFill/>
          </a:ln>
        </p:spPr>
        <p:txBody>
          <a:bodyPr anchor="t" anchorCtr="0">
            <a:spAutoFit/>
          </a:bodyPr>
          <a:p>
            <a:pPr>
              <a:lnSpc>
                <a:spcPct val="120000"/>
              </a:lnSpc>
            </a:pPr>
            <a:r>
              <a:rPr lang="zh-CN" altLang="en-US" sz="2400" dirty="0">
                <a:latin typeface="微软雅黑" panose="020B0503020204020204" charset="-122"/>
                <a:ea typeface="微软雅黑" panose="020B0503020204020204" charset="-122"/>
                <a:cs typeface="微软雅黑" panose="020B0503020204020204" charset="-122"/>
              </a:rPr>
              <a:t>（三）纳税地点</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pPr>
            <a:r>
              <a:rPr lang="zh-CN" altLang="en-US" sz="2400" dirty="0">
                <a:latin typeface="微软雅黑" panose="020B0503020204020204" charset="-122"/>
                <a:ea typeface="微软雅黑" panose="020B0503020204020204" charset="-122"/>
                <a:cs typeface="微软雅黑" panose="020B0503020204020204" charset="-122"/>
              </a:rPr>
              <a:t>    </a:t>
            </a:r>
            <a:r>
              <a:rPr lang="en-US" altLang="zh-CN" sz="2400" dirty="0">
                <a:latin typeface="微软雅黑" panose="020B0503020204020204" charset="-122"/>
                <a:ea typeface="微软雅黑" panose="020B0503020204020204" charset="-122"/>
                <a:cs typeface="微软雅黑" panose="020B0503020204020204" charset="-122"/>
              </a:rPr>
              <a:t>  </a:t>
            </a:r>
            <a:r>
              <a:rPr lang="zh-CN" altLang="en-US" sz="2400" dirty="0">
                <a:latin typeface="微软雅黑" panose="020B0503020204020204" charset="-122"/>
                <a:ea typeface="微软雅黑" panose="020B0503020204020204" charset="-122"/>
                <a:cs typeface="微软雅黑" panose="020B0503020204020204" charset="-122"/>
              </a:rPr>
              <a:t>契税实行属地征收管理，纳税人应当向土地、房屋</a:t>
            </a:r>
            <a:r>
              <a:rPr lang="zh-CN" altLang="en-US" sz="2400" dirty="0">
                <a:solidFill>
                  <a:srgbClr val="FF0000"/>
                </a:solidFill>
                <a:latin typeface="微软雅黑" panose="020B0503020204020204" charset="-122"/>
                <a:ea typeface="微软雅黑" panose="020B0503020204020204" charset="-122"/>
                <a:cs typeface="微软雅黑" panose="020B0503020204020204" charset="-122"/>
              </a:rPr>
              <a:t>所在地</a:t>
            </a:r>
            <a:r>
              <a:rPr lang="zh-CN" altLang="en-US" sz="2400" dirty="0">
                <a:latin typeface="微软雅黑" panose="020B0503020204020204" charset="-122"/>
                <a:ea typeface="微软雅黑" panose="020B0503020204020204" charset="-122"/>
                <a:cs typeface="微软雅黑" panose="020B0503020204020204" charset="-122"/>
              </a:rPr>
              <a:t>的税务征收机关申报纳税。</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pPr>
            <a:r>
              <a:rPr lang="zh-CN" altLang="en-US" sz="2400" dirty="0">
                <a:latin typeface="微软雅黑" panose="020B0503020204020204" charset="-122"/>
                <a:ea typeface="微软雅黑" panose="020B0503020204020204" charset="-122"/>
                <a:cs typeface="微软雅黑" panose="020B0503020204020204" charset="-122"/>
              </a:rPr>
              <a:t>（四）纳税申报</a:t>
            </a:r>
            <a:endParaRPr lang="zh-CN" altLang="en-US" sz="2400" dirty="0">
              <a:latin typeface="微软雅黑" panose="020B0503020204020204" charset="-122"/>
              <a:ea typeface="微软雅黑" panose="020B0503020204020204" charset="-122"/>
              <a:cs typeface="微软雅黑" panose="020B0503020204020204" charset="-122"/>
            </a:endParaRPr>
          </a:p>
          <a:p>
            <a:pPr>
              <a:lnSpc>
                <a:spcPct val="120000"/>
              </a:lnSpc>
            </a:pPr>
            <a:r>
              <a:rPr lang="zh-CN" altLang="en-US" sz="2400" dirty="0">
                <a:latin typeface="微软雅黑" panose="020B0503020204020204" charset="-122"/>
                <a:ea typeface="微软雅黑" panose="020B0503020204020204" charset="-122"/>
                <a:cs typeface="微软雅黑" panose="020B0503020204020204" charset="-122"/>
              </a:rPr>
              <a:t>    </a:t>
            </a:r>
            <a:r>
              <a:rPr lang="en-US" altLang="zh-CN" sz="2400" dirty="0">
                <a:latin typeface="微软雅黑" panose="020B0503020204020204" charset="-122"/>
                <a:ea typeface="微软雅黑" panose="020B0503020204020204" charset="-122"/>
                <a:cs typeface="微软雅黑" panose="020B0503020204020204" charset="-122"/>
              </a:rPr>
              <a:t>   </a:t>
            </a:r>
            <a:r>
              <a:rPr lang="zh-CN" altLang="en-US" sz="2400" dirty="0">
                <a:latin typeface="微软雅黑" panose="020B0503020204020204" charset="-122"/>
                <a:ea typeface="微软雅黑" panose="020B0503020204020204" charset="-122"/>
                <a:cs typeface="微软雅黑" panose="020B0503020204020204" charset="-122"/>
              </a:rPr>
              <a:t>纳税人应当在规定的期限内，填制《财产和行为税纳税申报表》及《财产和行为税减免税明细申报附表》，向契税的征收机关办理纳税申报，并在核定的期限内缴纳税款。</a:t>
            </a:r>
            <a:endParaRPr lang="zh-CN" altLang="en-US" sz="2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3" name="标题 1"/>
          <p:cNvSpPr>
            <a:spLocks noGrp="1"/>
          </p:cNvSpPr>
          <p:nvPr>
            <p:ph type="title"/>
          </p:nvPr>
        </p:nvSpPr>
        <p:spPr/>
        <p:txBody>
          <a:bodyPr anchor="ctr" anchorCtr="0"/>
          <a:p>
            <a:endParaRPr lang="zh-CN" altLang="en-US"/>
          </a:p>
        </p:txBody>
      </p:sp>
      <p:sp>
        <p:nvSpPr>
          <p:cNvPr id="100354" name="内容占位符 2"/>
          <p:cNvSpPr>
            <a:spLocks noGrp="1"/>
          </p:cNvSpPr>
          <p:nvPr>
            <p:ph idx="1"/>
          </p:nvPr>
        </p:nvSpPr>
        <p:spPr/>
        <p:txBody>
          <a:bodyPr anchor="t" anchorCtr="0"/>
          <a:p>
            <a:pPr>
              <a:lnSpc>
                <a:spcPct val="150000"/>
              </a:lnSpc>
              <a:spcBef>
                <a:spcPts val="25"/>
              </a:spcBef>
            </a:pPr>
            <a:r>
              <a:rPr lang="en-US" altLang="zh-CN" dirty="0">
                <a:latin typeface="微软雅黑" panose="020B0503020204020204" charset="-122"/>
                <a:ea typeface="微软雅黑" panose="020B0503020204020204" charset="-122"/>
                <a:sym typeface="宋体" panose="02010600030101010101" pitchFamily="2" charset="-122"/>
              </a:rPr>
              <a:t>      </a:t>
            </a:r>
            <a:r>
              <a:rPr lang="zh-CN" altLang="zh-CN" dirty="0">
                <a:latin typeface="微软雅黑" panose="020B0503020204020204" charset="-122"/>
                <a:ea typeface="微软雅黑" panose="020B0503020204020204" charset="-122"/>
                <a:sym typeface="宋体" panose="02010600030101010101" pitchFamily="2" charset="-122"/>
              </a:rPr>
              <a:t>熟悉契税纳税范围、计税依据、税额计算和税收优惠。</a:t>
            </a:r>
            <a:endParaRPr lang="zh-CN" altLang="en-US" dirty="0">
              <a:latin typeface="微软雅黑" panose="020B0503020204020204" charset="-122"/>
              <a:ea typeface="微软雅黑" panose="020B0503020204020204" charset="-122"/>
            </a:endParaRPr>
          </a:p>
          <a:p>
            <a:pPr>
              <a:lnSpc>
                <a:spcPct val="115000"/>
              </a:lnSpc>
              <a:spcBef>
                <a:spcPts val="25"/>
              </a:spcBef>
            </a:pPr>
            <a:endParaRPr lang="zh-CN" altLang="en-US"/>
          </a:p>
        </p:txBody>
      </p:sp>
      <p:sp>
        <p:nvSpPr>
          <p:cNvPr id="4" name="云形标注 3"/>
          <p:cNvSpPr/>
          <p:nvPr/>
        </p:nvSpPr>
        <p:spPr>
          <a:xfrm>
            <a:off x="5292725" y="476250"/>
            <a:ext cx="3095625" cy="108108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b="1" strike="noStrike" noProof="1"/>
              <a:t>小结</a:t>
            </a:r>
            <a:endParaRPr lang="zh-CN" altLang="en-US" sz="4000" b="1" strike="noStrike" noProof="1"/>
          </a:p>
        </p:txBody>
      </p:sp>
    </p:spTree>
  </p:cSld>
  <p:clrMapOvr>
    <a:masterClrMapping/>
  </p:clrMapOvr>
  <p:transition>
    <p:blinds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41541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175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1400" spc="200">
                  <a:solidFill>
                    <a:srgbClr val="FF0000"/>
                  </a:solidFill>
                  <a:uFillTx/>
                  <a:latin typeface="微软雅黑" panose="020B0503020204020204" charset="-122"/>
                  <a:ea typeface="微软雅黑" panose="020B0503020204020204" charset="-122"/>
                  <a:cs typeface="微软雅黑" panose="020B0503020204020204" charset="-122"/>
                </a:rPr>
                <a:t> </a:t>
              </a:r>
              <a:r>
                <a:rPr lang="en-US" altLang="zh-CN" spc="200">
                  <a:solidFill>
                    <a:srgbClr val="FF0000"/>
                  </a:solidFill>
                  <a:uFillTx/>
                  <a:latin typeface="微软雅黑" panose="020B0503020204020204" charset="-122"/>
                  <a:ea typeface="微软雅黑" panose="020B0503020204020204" charset="-122"/>
                  <a:cs typeface="微软雅黑" panose="020B0503020204020204" charset="-122"/>
                </a:rPr>
                <a:t> </a:t>
              </a:r>
              <a:r>
                <a:rPr lang="zh-CN" altLang="zh-CN" dirty="0">
                  <a:solidFill>
                    <a:srgbClr val="FF0000"/>
                  </a:solidFill>
                  <a:latin typeface="微软雅黑" panose="020B0503020204020204" charset="-122"/>
                  <a:ea typeface="微软雅黑" panose="020B0503020204020204" charset="-122"/>
                  <a:sym typeface="+mn-ea"/>
                </a:rPr>
                <a:t>【考题</a:t>
              </a:r>
              <a:r>
                <a:rPr lang="en-US" altLang="zh-CN" dirty="0">
                  <a:solidFill>
                    <a:srgbClr val="FF0000"/>
                  </a:solidFill>
                  <a:latin typeface="微软雅黑" panose="020B0503020204020204" charset="-122"/>
                  <a:ea typeface="微软雅黑" panose="020B0503020204020204" charset="-122"/>
                  <a:sym typeface="+mn-ea"/>
                </a:rPr>
                <a:t>·</a:t>
              </a:r>
              <a:r>
                <a:rPr lang="zh-CN" altLang="zh-CN" dirty="0">
                  <a:solidFill>
                    <a:srgbClr val="FF0000"/>
                  </a:solidFill>
                  <a:latin typeface="微软雅黑" panose="020B0503020204020204" charset="-122"/>
                  <a:ea typeface="微软雅黑" panose="020B0503020204020204" charset="-122"/>
                  <a:sym typeface="+mn-ea"/>
                </a:rPr>
                <a:t>多选题】</a:t>
              </a:r>
              <a:r>
                <a:rPr lang="zh-CN" altLang="en-US" b="1" dirty="0">
                  <a:latin typeface="Arial" panose="020B0604020202020204" pitchFamily="34" charset="0"/>
                  <a:ea typeface="宋体" panose="02010600030101010101" pitchFamily="2" charset="-122"/>
                  <a:sym typeface="+mn-ea"/>
                </a:rPr>
                <a:t>下列各项中</a:t>
              </a:r>
              <a:r>
                <a:rPr lang="en-US" altLang="zh-CN" b="1" dirty="0">
                  <a:latin typeface="Arial" panose="020B0604020202020204" pitchFamily="34" charset="0"/>
                  <a:ea typeface="宋体" panose="02010600030101010101" pitchFamily="2" charset="-122"/>
                  <a:sym typeface="+mn-ea"/>
                </a:rPr>
                <a:t>,</a:t>
              </a:r>
              <a:r>
                <a:rPr lang="zh-CN" altLang="en-US" b="1" dirty="0">
                  <a:latin typeface="Arial" panose="020B0604020202020204" pitchFamily="34" charset="0"/>
                  <a:ea typeface="宋体" panose="02010600030101010101" pitchFamily="2" charset="-122"/>
                  <a:sym typeface="+mn-ea"/>
                </a:rPr>
                <a:t>符合房产税暂行条例规定的有（    ）。 </a:t>
              </a:r>
              <a:endParaRPr lang="zh-CN" altLang="en-US" b="1" dirty="0">
                <a:latin typeface="Arial" panose="020B0604020202020204" pitchFamily="34" charset="0"/>
                <a:ea typeface="宋体" panose="02010600030101010101" pitchFamily="2" charset="-122"/>
              </a:endParaRPr>
            </a:p>
            <a:p>
              <a:pPr indent="466725" defTabSz="685800">
                <a:lnSpc>
                  <a:spcPct val="120000"/>
                </a:lnSpc>
                <a:spcBef>
                  <a:spcPts val="0"/>
                </a:spcBef>
                <a:spcAft>
                  <a:spcPts val="0"/>
                </a:spcAft>
                <a:buClrTx/>
                <a:buSzTx/>
              </a:pPr>
              <a:r>
                <a:rPr lang="en-US" altLang="zh-CN" b="1" dirty="0">
                  <a:latin typeface="Arial" panose="020B0604020202020204" pitchFamily="34" charset="0"/>
                  <a:ea typeface="宋体" panose="02010600030101010101" pitchFamily="2" charset="-122"/>
                  <a:sym typeface="+mn-ea"/>
                </a:rPr>
                <a:t>A.</a:t>
              </a:r>
              <a:r>
                <a:rPr lang="zh-CN" altLang="en-US" b="1" dirty="0">
                  <a:latin typeface="Arial" panose="020B0604020202020204" pitchFamily="34" charset="0"/>
                  <a:ea typeface="宋体" panose="02010600030101010101" pitchFamily="2" charset="-122"/>
                  <a:sym typeface="+mn-ea"/>
                </a:rPr>
                <a:t>将房屋产权出典的，出典人为纳税人 </a:t>
              </a:r>
              <a:endParaRPr lang="zh-CN" altLang="en-US" b="1" dirty="0">
                <a:latin typeface="Arial" panose="020B0604020202020204" pitchFamily="34" charset="0"/>
                <a:ea typeface="宋体" panose="02010600030101010101" pitchFamily="2" charset="-122"/>
              </a:endParaRPr>
            </a:p>
            <a:p>
              <a:pPr indent="466725" defTabSz="685800">
                <a:lnSpc>
                  <a:spcPct val="120000"/>
                </a:lnSpc>
                <a:spcBef>
                  <a:spcPts val="0"/>
                </a:spcBef>
                <a:spcAft>
                  <a:spcPts val="0"/>
                </a:spcAft>
                <a:buClrTx/>
                <a:buSzTx/>
              </a:pPr>
              <a:r>
                <a:rPr lang="en-US" altLang="zh-CN" b="1" dirty="0">
                  <a:latin typeface="Arial" panose="020B0604020202020204" pitchFamily="34" charset="0"/>
                  <a:ea typeface="宋体" panose="02010600030101010101" pitchFamily="2" charset="-122"/>
                  <a:sym typeface="+mn-ea"/>
                </a:rPr>
                <a:t>B.</a:t>
              </a:r>
              <a:r>
                <a:rPr lang="zh-CN" altLang="en-US" b="1" dirty="0">
                  <a:latin typeface="Arial" panose="020B0604020202020204" pitchFamily="34" charset="0"/>
                  <a:ea typeface="宋体" panose="02010600030101010101" pitchFamily="2" charset="-122"/>
                  <a:sym typeface="+mn-ea"/>
                </a:rPr>
                <a:t>纳税单位无租使用免税单位房产的，免交房产税</a:t>
              </a:r>
              <a:endParaRPr lang="zh-CN" altLang="en-US" b="1" dirty="0">
                <a:latin typeface="Arial" panose="020B0604020202020204" pitchFamily="34" charset="0"/>
                <a:ea typeface="宋体" panose="02010600030101010101" pitchFamily="2" charset="-122"/>
              </a:endParaRPr>
            </a:p>
            <a:p>
              <a:pPr indent="466725" defTabSz="685800">
                <a:lnSpc>
                  <a:spcPct val="120000"/>
                </a:lnSpc>
                <a:spcBef>
                  <a:spcPts val="0"/>
                </a:spcBef>
                <a:spcAft>
                  <a:spcPts val="0"/>
                </a:spcAft>
                <a:buClrTx/>
                <a:buSzTx/>
              </a:pPr>
              <a:r>
                <a:rPr lang="en-US" altLang="zh-CN" b="1" dirty="0">
                  <a:latin typeface="Arial" panose="020B0604020202020204" pitchFamily="34" charset="0"/>
                  <a:ea typeface="宋体" panose="02010600030101010101" pitchFamily="2" charset="-122"/>
                  <a:sym typeface="+mn-ea"/>
                </a:rPr>
                <a:t>C.</a:t>
              </a:r>
              <a:r>
                <a:rPr lang="zh-CN" altLang="en-US" b="1" dirty="0">
                  <a:latin typeface="Arial" panose="020B0604020202020204" pitchFamily="34" charset="0"/>
                  <a:ea typeface="宋体" panose="02010600030101010101" pitchFamily="2" charset="-122"/>
                  <a:sym typeface="+mn-ea"/>
                </a:rPr>
                <a:t>房屋产权未确定的，房产代管人或使用人为纳税人 </a:t>
              </a:r>
              <a:endParaRPr lang="zh-CN" altLang="en-US" b="1" dirty="0">
                <a:latin typeface="Arial" panose="020B0604020202020204" pitchFamily="34" charset="0"/>
                <a:ea typeface="宋体" panose="02010600030101010101" pitchFamily="2" charset="-122"/>
              </a:endParaRPr>
            </a:p>
            <a:p>
              <a:pPr indent="466725" defTabSz="685800">
                <a:lnSpc>
                  <a:spcPct val="120000"/>
                </a:lnSpc>
                <a:spcBef>
                  <a:spcPts val="0"/>
                </a:spcBef>
                <a:spcAft>
                  <a:spcPts val="0"/>
                </a:spcAft>
                <a:buClrTx/>
                <a:buSzTx/>
              </a:pPr>
              <a:r>
                <a:rPr lang="en-US" altLang="zh-CN" b="1" dirty="0">
                  <a:latin typeface="Arial" panose="020B0604020202020204" pitchFamily="34" charset="0"/>
                  <a:ea typeface="宋体" panose="02010600030101010101" pitchFamily="2" charset="-122"/>
                  <a:sym typeface="+mn-ea"/>
                </a:rPr>
                <a:t>D.</a:t>
              </a:r>
              <a:r>
                <a:rPr lang="zh-CN" altLang="en-US" b="1" dirty="0">
                  <a:latin typeface="Arial" panose="020B0604020202020204" pitchFamily="34" charset="0"/>
                  <a:ea typeface="宋体" panose="02010600030101010101" pitchFamily="2" charset="-122"/>
                  <a:sym typeface="+mn-ea"/>
                </a:rPr>
                <a:t>产权所有人不在房产所在地的，房产代管人或使用人为纳税人</a:t>
              </a:r>
              <a:endParaRPr lang="zh-CN" altLang="en-US"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 name="文本框 2"/>
          <p:cNvSpPr txBox="1"/>
          <p:nvPr/>
        </p:nvSpPr>
        <p:spPr>
          <a:xfrm>
            <a:off x="622935" y="4693285"/>
            <a:ext cx="7746365" cy="155829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charset="-122"/>
                <a:ea typeface="微软雅黑" panose="020B0503020204020204" charset="-122"/>
                <a:sym typeface="华康少女文字W5(P)" pitchFamily="82" charset="-122"/>
              </a:rPr>
              <a:t>【答案】</a:t>
            </a:r>
            <a:r>
              <a:rPr lang="en-US" altLang="zh-CN" sz="1800" dirty="0">
                <a:solidFill>
                  <a:srgbClr val="FF0000"/>
                </a:solidFill>
                <a:latin typeface="微软雅黑" panose="020B0503020204020204" charset="-122"/>
                <a:ea typeface="微软雅黑" panose="020B0503020204020204" charset="-122"/>
                <a:sym typeface="华康少女文字W5(P)" pitchFamily="82" charset="-122"/>
              </a:rPr>
              <a:t>CD</a:t>
            </a:r>
            <a:endParaRPr lang="zh-CN" altLang="zh-CN" sz="1800" dirty="0">
              <a:solidFill>
                <a:srgbClr val="FF0000"/>
              </a:solidFill>
              <a:latin typeface="微软雅黑" panose="020B0503020204020204" charset="-122"/>
              <a:ea typeface="微软雅黑" panose="020B0503020204020204"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latin typeface="微软雅黑" panose="020B0503020204020204" charset="-122"/>
              <a:ea typeface="微软雅黑" panose="020B0503020204020204" charset="-122"/>
              <a:cs typeface="+mn-cs"/>
            </a:endParaRPr>
          </a:p>
          <a:p>
            <a:pPr indent="466725" defTabSz="685800">
              <a:spcBef>
                <a:spcPct val="0"/>
              </a:spcBef>
              <a:buClrTx/>
              <a:buSzTx/>
            </a:pPr>
            <a:endParaRPr lang="zh-CN" altLang="zh-CN" sz="1800" kern="1200" dirty="0">
              <a:latin typeface="微软雅黑" panose="020B0503020204020204" charset="-122"/>
              <a:ea typeface="微软雅黑" panose="020B0503020204020204" charset="-122"/>
              <a:cs typeface="+mn-cs"/>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401409"/>
          <p:cNvSpPr>
            <a:spLocks noGrp="1"/>
          </p:cNvSpPr>
          <p:nvPr>
            <p:ph type="title"/>
          </p:nvPr>
        </p:nvSpPr>
        <p:spPr/>
        <p:txBody>
          <a:bodyPr anchor="ctr" anchorCtr="0"/>
          <a:p>
            <a:endParaRPr lang="zh-CN" altLang="zh-CN" dirty="0"/>
          </a:p>
        </p:txBody>
      </p:sp>
      <p:sp>
        <p:nvSpPr>
          <p:cNvPr id="23554" name="文本占位符 401410"/>
          <p:cNvSpPr>
            <a:spLocks noGrp="1"/>
          </p:cNvSpPr>
          <p:nvPr>
            <p:ph idx="1"/>
          </p:nvPr>
        </p:nvSpPr>
        <p:spPr>
          <a:xfrm>
            <a:off x="457200" y="1598613"/>
            <a:ext cx="8229600" cy="3886200"/>
          </a:xfrm>
        </p:spPr>
        <p:txBody>
          <a:bodyPr anchor="t" anchorCtr="0"/>
          <a:p>
            <a:r>
              <a:rPr lang="zh-CN" altLang="en-US" sz="2400" b="1" dirty="0">
                <a:latin typeface="微软雅黑" panose="020B0503020204020204" charset="-122"/>
                <a:ea typeface="微软雅黑" panose="020B0503020204020204" charset="-122"/>
              </a:rPr>
              <a:t>（三）房产税税率</a:t>
            </a:r>
            <a:endParaRPr lang="zh-CN" altLang="en-US" sz="2400" b="1" dirty="0">
              <a:latin typeface="微软雅黑" panose="020B0503020204020204" charset="-122"/>
              <a:ea typeface="微软雅黑" panose="020B0503020204020204" charset="-122"/>
            </a:endParaRPr>
          </a:p>
          <a:p>
            <a:pPr lvl="1"/>
            <a:r>
              <a:rPr lang="en-US" altLang="zh-CN" sz="2400" b="1" dirty="0"/>
              <a:t>1.</a:t>
            </a:r>
            <a:r>
              <a:rPr lang="zh-CN" altLang="en-US" sz="2400" b="1" dirty="0"/>
              <a:t>从价计征：税率为</a:t>
            </a:r>
            <a:r>
              <a:rPr lang="en-US" altLang="zh-CN" sz="2400" b="1" dirty="0"/>
              <a:t>1.2%</a:t>
            </a:r>
            <a:r>
              <a:rPr lang="zh-CN" altLang="en-US" sz="2400" b="1" dirty="0"/>
              <a:t>；</a:t>
            </a:r>
            <a:endParaRPr lang="zh-CN" altLang="en-US" sz="2400" b="1" dirty="0"/>
          </a:p>
          <a:p>
            <a:pPr lvl="1"/>
            <a:r>
              <a:rPr lang="en-US" altLang="zh-CN" sz="2400" b="1" dirty="0"/>
              <a:t>2.</a:t>
            </a:r>
            <a:r>
              <a:rPr lang="zh-CN" altLang="en-US" sz="2400" b="1" dirty="0"/>
              <a:t>从租计征：税率为</a:t>
            </a:r>
            <a:r>
              <a:rPr lang="en-US" altLang="zh-CN" sz="2400" b="1" dirty="0"/>
              <a:t>12%</a:t>
            </a:r>
            <a:r>
              <a:rPr lang="zh-CN" altLang="en-US" sz="2400" b="1" dirty="0"/>
              <a:t>，对个人按市场价格出租的居民住房，暂按</a:t>
            </a:r>
            <a:r>
              <a:rPr lang="en-US" altLang="zh-CN" sz="2400" b="1" dirty="0"/>
              <a:t>4%</a:t>
            </a:r>
            <a:r>
              <a:rPr lang="zh-CN" altLang="en-US" sz="2400" b="1" dirty="0"/>
              <a:t>税率征收房产税。</a:t>
            </a:r>
            <a:r>
              <a:rPr lang="zh-CN" altLang="en-US" b="1" dirty="0"/>
              <a:t> </a:t>
            </a:r>
            <a:endParaRPr lang="zh-CN" altLang="en-US" b="1" dirty="0"/>
          </a:p>
        </p:txBody>
      </p:sp>
    </p:spTree>
  </p:cSld>
  <p:clrMapOvr>
    <a:masterClrMapping/>
  </p:clrMapOvr>
  <p:transition>
    <p:blinds dir="vert"/>
  </p:transition>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79_3*l_h_a*1_1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979_3*l_h_f*1_1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79_3*l_h_i*1_1_1"/>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79_3*l_h_i*1_1_2"/>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79_3*l_h_i*1_2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79_3*l_h_i*1_3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79_3*l_h_a*1_3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TABLE_ENDDRAG_ORIGIN_RECT" val="581*244"/>
  <p:tag name="TABLE_ENDDRAG_RECT" val="79*219*581*244"/>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979_3*l_h_f*1_3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79_3*l_h_i*1_3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79_3*l_h_a*1_2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commondata" val="eyJoZGlkIjoiYTVhMzUzYzA1OWE2YTZhOTEzZGE3MDg3NWE2YTcxMjAifQ=="/>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979_3*l_h_f*1_2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79_3*l_h_i*1_2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79_3*l_h_i*1_1_3"/>
  <p:tag name="KSO_WM_TEMPLATE_CATEGORY" val="diagram"/>
  <p:tag name="KSO_WM_TEMPLATE_INDEX" val="202279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23.xml><?xml version="1.0" encoding="utf-8"?>
<p:tagLst xmlns:p="http://schemas.openxmlformats.org/presentationml/2006/main">
  <p:tag name="KSO_WM_UNIT_VALUE" val="223*2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79_3*l_h_x*1_1_1"/>
  <p:tag name="KSO_WM_TEMPLATE_CATEGORY" val="diagram"/>
  <p:tag name="KSO_WM_TEMPLATE_INDEX" val="20227979"/>
  <p:tag name="KSO_WM_UNIT_LAYERLEVEL" val="1_1_1"/>
  <p:tag name="KSO_WM_TAG_VERSION" val="1.0"/>
  <p:tag name="KSO_WM_BEAUTIFY_FLAG" val="#wm#"/>
</p:tagLst>
</file>

<file path=ppt/tags/tag24.xml><?xml version="1.0" encoding="utf-8"?>
<p:tagLst xmlns:p="http://schemas.openxmlformats.org/presentationml/2006/main">
  <p:tag name="KSO_WM_UNIT_VALUE" val="209*20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79_3*l_h_x*1_2_1"/>
  <p:tag name="KSO_WM_TEMPLATE_CATEGORY" val="diagram"/>
  <p:tag name="KSO_WM_TEMPLATE_INDEX" val="20227979"/>
  <p:tag name="KSO_WM_UNIT_LAYERLEVEL" val="1_1_1"/>
  <p:tag name="KSO_WM_TAG_VERSION" val="1.0"/>
  <p:tag name="KSO_WM_BEAUTIFY_FLAG" val="#wm#"/>
</p:tagLst>
</file>

<file path=ppt/tags/tag25.xml><?xml version="1.0" encoding="utf-8"?>
<p:tagLst xmlns:p="http://schemas.openxmlformats.org/presentationml/2006/main">
  <p:tag name="KSO_WM_UNIT_VALUE" val="208*20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79_3*l_h_x*1_3_1"/>
  <p:tag name="KSO_WM_TEMPLATE_CATEGORY" val="diagram"/>
  <p:tag name="KSO_WM_TEMPLATE_INDEX" val="20227979"/>
  <p:tag name="KSO_WM_UNIT_LAYERLEVEL" val="1_1_1"/>
  <p:tag name="KSO_WM_TAG_VERSION" val="1.0"/>
  <p:tag name="KSO_WM_BEAUTIFY_FLAG" val="#wm#"/>
</p:tagLst>
</file>

<file path=ppt/tags/tag26.xml><?xml version="1.0" encoding="utf-8"?>
<p:tagLst xmlns:p="http://schemas.openxmlformats.org/presentationml/2006/main">
  <p:tag name="MH" val="20161022203400"/>
  <p:tag name="MH_LIBRARY" val="GRAPHIC"/>
  <p:tag name="MH_TYPE" val="Other"/>
  <p:tag name="MH_ORDER" val="1"/>
</p:tagLst>
</file>

<file path=ppt/tags/tag27.xml><?xml version="1.0" encoding="utf-8"?>
<p:tagLst xmlns:p="http://schemas.openxmlformats.org/presentationml/2006/main">
  <p:tag name="MH" val="20161022203400"/>
  <p:tag name="MH_LIBRARY" val="GRAPHIC"/>
  <p:tag name="MH_TYPE" val="Other"/>
  <p:tag name="MH_ORDER" val="3"/>
</p:tagLst>
</file>

<file path=ppt/tags/tag28.xml><?xml version="1.0" encoding="utf-8"?>
<p:tagLst xmlns:p="http://schemas.openxmlformats.org/presentationml/2006/main">
  <p:tag name="MH" val="20160830110146"/>
  <p:tag name="MH_LIBRARY" val="CONTENTS"/>
  <p:tag name="MH_TYPE" val="OTHERS"/>
  <p:tag name="ID" val="553512"/>
</p:tagLst>
</file>

<file path=ppt/tags/tag29.xml><?xml version="1.0" encoding="utf-8"?>
<p:tagLst xmlns:p="http://schemas.openxmlformats.org/presentationml/2006/main">
  <p:tag name="MH" val="20161022192605"/>
  <p:tag name="MH_LIBRARY" val="GRAPHIC"/>
  <p:tag name="MH_TYPE" val="Text"/>
  <p:tag name="MH_ORDER" val="1"/>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MH" val="20161022192605"/>
  <p:tag name="MH_LIBRARY" val="GRAPHIC"/>
  <p:tag name="MH_TYPE" val="Text"/>
  <p:tag name="MH_ORDER" val="3"/>
</p:tagLst>
</file>

<file path=ppt/tags/tag31.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MH" val="20160830110146"/>
  <p:tag name="MH_LIBRARY" val="CONTENTS"/>
  <p:tag name="MH_TYPE" val="OTHERS"/>
  <p:tag name="ID" val="553512"/>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TABLE_ENDDRAG_ORIGIN_RECT" val="648*288"/>
  <p:tag name="TABLE_ENDDRAG_RECT" val="36*135*648*288"/>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MH" val="20161022192605"/>
  <p:tag name="MH_LIBRARY" val="GRAPHIC"/>
  <p:tag name="MH_TYPE" val="Text"/>
  <p:tag name="MH_ORDER" val="1"/>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MH" val="20161022192605"/>
  <p:tag name="MH_LIBRARY" val="GRAPHIC"/>
  <p:tag name="MH_TYPE" val="Text"/>
  <p:tag name="MH_ORDER" val="2"/>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MH" val="20161022192605"/>
  <p:tag name="MH_LIBRARY" val="GRAPHIC"/>
  <p:tag name="MH_TYPE" val="Text"/>
  <p:tag name="MH_ORDER" val="3"/>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FFFFFF"/>
        </a:dk2>
        <a:lt2>
          <a:srgbClr val="0066FF"/>
        </a:lt2>
        <a:accent1>
          <a:srgbClr val="6699FF"/>
        </a:accent1>
        <a:accent2>
          <a:srgbClr val="3333FF"/>
        </a:accent2>
        <a:accent3>
          <a:srgbClr val="AAAAB9"/>
        </a:accent3>
        <a:accent4>
          <a:srgbClr val="DCDCDC"/>
        </a:accent4>
        <a:accent5>
          <a:srgbClr val="B9CAFF"/>
        </a:accent5>
        <a:accent6>
          <a:srgbClr val="2D2DE5"/>
        </a:accent6>
        <a:hlink>
          <a:srgbClr val="FFCC00"/>
        </a:hlink>
        <a:folHlink>
          <a:srgbClr val="0000CC"/>
        </a:folHlink>
      </a:clrScheme>
      <a:clrMap bg1="lt1" tx1="dk1" bg2="lt2" tx2="dk2" accent1="accent1" accent2="accent2" accent3="accent3" accent4="accent4" accent5="accent5" accent6="accent6" hlink="hlink" folHlink="folHlink"/>
    </a:extraClrScheme>
    <a:extraClrScheme>
      <a:clrScheme name="">
        <a:dk1>
          <a:srgbClr val="FFFFFF"/>
        </a:dk1>
        <a:lt1>
          <a:srgbClr val="334B49"/>
        </a:lt1>
        <a:dk2>
          <a:srgbClr val="FFFFFF"/>
        </a:dk2>
        <a:lt2>
          <a:srgbClr val="009999"/>
        </a:lt2>
        <a:accent1>
          <a:srgbClr val="33CCCC"/>
        </a:accent1>
        <a:accent2>
          <a:srgbClr val="008080"/>
        </a:accent2>
        <a:accent3>
          <a:srgbClr val="ADB2B1"/>
        </a:accent3>
        <a:accent4>
          <a:srgbClr val="DCDCDC"/>
        </a:accent4>
        <a:accent5>
          <a:srgbClr val="ADE2E2"/>
        </a:accent5>
        <a:accent6>
          <a:srgbClr val="007272"/>
        </a:accent6>
        <a:hlink>
          <a:srgbClr val="FFCC00"/>
        </a:hlink>
        <a:folHlink>
          <a:srgbClr val="006666"/>
        </a:folHlink>
      </a:clrScheme>
      <a:clrMap bg1="lt1" tx1="dk1" bg2="lt2" tx2="dk2" accent1="accent1" accent2="accent2" accent3="accent3" accent4="accent4" accent5="accent5" accent6="accent6" hlink="hlink" folHlink="folHlink"/>
    </a:extraClrScheme>
    <a:extraClrScheme>
      <a:clrScheme name="">
        <a:dk1>
          <a:srgbClr val="FFFFFF"/>
        </a:dk1>
        <a:lt1>
          <a:srgbClr val="333399"/>
        </a:lt1>
        <a:dk2>
          <a:srgbClr val="FFFFFF"/>
        </a:dk2>
        <a:lt2>
          <a:srgbClr val="006699"/>
        </a:lt2>
        <a:accent1>
          <a:srgbClr val="0099CC"/>
        </a:accent1>
        <a:accent2>
          <a:srgbClr val="0386AF"/>
        </a:accent2>
        <a:accent3>
          <a:srgbClr val="ADADCA"/>
        </a:accent3>
        <a:accent4>
          <a:srgbClr val="DCDCDC"/>
        </a:accent4>
        <a:accent5>
          <a:srgbClr val="AACAE2"/>
        </a:accent5>
        <a:accent6>
          <a:srgbClr val="02789D"/>
        </a:accent6>
        <a:hlink>
          <a:srgbClr val="FFCC00"/>
        </a:hlink>
        <a:folHlink>
          <a:srgbClr val="6699FF"/>
        </a:folHlink>
      </a:clrScheme>
      <a:clrMap bg1="lt1" tx1="dk1" bg2="lt2" tx2="dk2" accent1="accent1" accent2="accent2" accent3="accent3" accent4="accent4" accent5="accent5" accent6="accent6" hlink="hlink" folHlink="folHlink"/>
    </a:extraClrScheme>
    <a:extraClrScheme>
      <a:clrScheme name="">
        <a:dk1>
          <a:srgbClr val="FFFFFF"/>
        </a:dk1>
        <a:lt1>
          <a:srgbClr val="2F978D"/>
        </a:lt1>
        <a:dk2>
          <a:srgbClr val="FFFFFF"/>
        </a:dk2>
        <a:lt2>
          <a:srgbClr val="008080"/>
        </a:lt2>
        <a:accent1>
          <a:srgbClr val="0099FF"/>
        </a:accent1>
        <a:accent2>
          <a:srgbClr val="009999"/>
        </a:accent2>
        <a:accent3>
          <a:srgbClr val="ADC9C5"/>
        </a:accent3>
        <a:accent4>
          <a:srgbClr val="DCDCDC"/>
        </a:accent4>
        <a:accent5>
          <a:srgbClr val="AACAFF"/>
        </a:accent5>
        <a:accent6>
          <a:srgbClr val="008989"/>
        </a:accent6>
        <a:hlink>
          <a:srgbClr val="FFFFCC"/>
        </a:hlink>
        <a:folHlink>
          <a:srgbClr val="70CAC6"/>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822504"/>
        </a:lt2>
        <a:accent1>
          <a:srgbClr val="FF9900"/>
        </a:accent1>
        <a:accent2>
          <a:srgbClr val="9E2A06"/>
        </a:accent2>
        <a:accent3>
          <a:srgbClr val="ADAAAA"/>
        </a:accent3>
        <a:accent4>
          <a:srgbClr val="DCDCDC"/>
        </a:accent4>
        <a:accent5>
          <a:srgbClr val="FFCAAA"/>
        </a:accent5>
        <a:accent6>
          <a:srgbClr val="8D2504"/>
        </a:accent6>
        <a:hlink>
          <a:srgbClr val="FF3300"/>
        </a:hlink>
        <a:folHlink>
          <a:srgbClr val="7C0704"/>
        </a:folHlink>
      </a:clrScheme>
      <a:clrMap bg1="lt1" tx1="dk1" bg2="lt2" tx2="dk2" accent1="accent1" accent2="accent2" accent3="accent3" accent4="accent4" accent5="accent5" accent6="accent6" hlink="hlink" folHlink="folHlink"/>
    </a:extraClrScheme>
    <a:extraClrScheme>
      <a:clrScheme name="">
        <a:dk1>
          <a:srgbClr val="FFFFFF"/>
        </a:dk1>
        <a:lt1>
          <a:srgbClr val="4A7911"/>
        </a:lt1>
        <a:dk2>
          <a:srgbClr val="FFFFFF"/>
        </a:dk2>
        <a:lt2>
          <a:srgbClr val="336600"/>
        </a:lt2>
        <a:accent1>
          <a:srgbClr val="666633"/>
        </a:accent1>
        <a:accent2>
          <a:srgbClr val="669900"/>
        </a:accent2>
        <a:accent3>
          <a:srgbClr val="B2BEAA"/>
        </a:accent3>
        <a:accent4>
          <a:srgbClr val="DCDCDC"/>
        </a:accent4>
        <a:accent5>
          <a:srgbClr val="B9B9AD"/>
        </a:accent5>
        <a:accent6>
          <a:srgbClr val="5B8900"/>
        </a:accent6>
        <a:hlink>
          <a:srgbClr val="FFCC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75B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B89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C0465"/>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192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CAEC1"/>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FFFFFF"/>
        </a:dk2>
        <a:lt2>
          <a:srgbClr val="0066FF"/>
        </a:lt2>
        <a:accent1>
          <a:srgbClr val="6699FF"/>
        </a:accent1>
        <a:accent2>
          <a:srgbClr val="3333FF"/>
        </a:accent2>
        <a:accent3>
          <a:srgbClr val="AAAAB9"/>
        </a:accent3>
        <a:accent4>
          <a:srgbClr val="DCDCDC"/>
        </a:accent4>
        <a:accent5>
          <a:srgbClr val="B9CAFF"/>
        </a:accent5>
        <a:accent6>
          <a:srgbClr val="2D2DE5"/>
        </a:accent6>
        <a:hlink>
          <a:srgbClr val="FFCC00"/>
        </a:hlink>
        <a:folHlink>
          <a:srgbClr val="0000CC"/>
        </a:folHlink>
      </a:clrScheme>
      <a:clrMap bg1="lt1" tx1="dk1" bg2="lt2" tx2="dk2" accent1="accent1" accent2="accent2" accent3="accent3" accent4="accent4" accent5="accent5" accent6="accent6" hlink="hlink" folHlink="folHlink"/>
    </a:extraClrScheme>
    <a:extraClrScheme>
      <a:clrScheme name="">
        <a:dk1>
          <a:srgbClr val="FFFFFF"/>
        </a:dk1>
        <a:lt1>
          <a:srgbClr val="334B49"/>
        </a:lt1>
        <a:dk2>
          <a:srgbClr val="FFFFFF"/>
        </a:dk2>
        <a:lt2>
          <a:srgbClr val="009999"/>
        </a:lt2>
        <a:accent1>
          <a:srgbClr val="33CCCC"/>
        </a:accent1>
        <a:accent2>
          <a:srgbClr val="008080"/>
        </a:accent2>
        <a:accent3>
          <a:srgbClr val="ADB2B1"/>
        </a:accent3>
        <a:accent4>
          <a:srgbClr val="DCDCDC"/>
        </a:accent4>
        <a:accent5>
          <a:srgbClr val="ADE2E2"/>
        </a:accent5>
        <a:accent6>
          <a:srgbClr val="007272"/>
        </a:accent6>
        <a:hlink>
          <a:srgbClr val="FFCC00"/>
        </a:hlink>
        <a:folHlink>
          <a:srgbClr val="006666"/>
        </a:folHlink>
      </a:clrScheme>
      <a:clrMap bg1="lt1" tx1="dk1" bg2="lt2" tx2="dk2" accent1="accent1" accent2="accent2" accent3="accent3" accent4="accent4" accent5="accent5" accent6="accent6" hlink="hlink" folHlink="folHlink"/>
    </a:extraClrScheme>
    <a:extraClrScheme>
      <a:clrScheme name="">
        <a:dk1>
          <a:srgbClr val="FFFFFF"/>
        </a:dk1>
        <a:lt1>
          <a:srgbClr val="333399"/>
        </a:lt1>
        <a:dk2>
          <a:srgbClr val="FFFFFF"/>
        </a:dk2>
        <a:lt2>
          <a:srgbClr val="006699"/>
        </a:lt2>
        <a:accent1>
          <a:srgbClr val="0099CC"/>
        </a:accent1>
        <a:accent2>
          <a:srgbClr val="0386AF"/>
        </a:accent2>
        <a:accent3>
          <a:srgbClr val="ADADCA"/>
        </a:accent3>
        <a:accent4>
          <a:srgbClr val="DCDCDC"/>
        </a:accent4>
        <a:accent5>
          <a:srgbClr val="AACAE2"/>
        </a:accent5>
        <a:accent6>
          <a:srgbClr val="02789D"/>
        </a:accent6>
        <a:hlink>
          <a:srgbClr val="FFCC00"/>
        </a:hlink>
        <a:folHlink>
          <a:srgbClr val="6699FF"/>
        </a:folHlink>
      </a:clrScheme>
      <a:clrMap bg1="lt1" tx1="dk1" bg2="lt2" tx2="dk2" accent1="accent1" accent2="accent2" accent3="accent3" accent4="accent4" accent5="accent5" accent6="accent6" hlink="hlink" folHlink="folHlink"/>
    </a:extraClrScheme>
    <a:extraClrScheme>
      <a:clrScheme name="">
        <a:dk1>
          <a:srgbClr val="FFFFFF"/>
        </a:dk1>
        <a:lt1>
          <a:srgbClr val="2F978D"/>
        </a:lt1>
        <a:dk2>
          <a:srgbClr val="FFFFFF"/>
        </a:dk2>
        <a:lt2>
          <a:srgbClr val="008080"/>
        </a:lt2>
        <a:accent1>
          <a:srgbClr val="0099FF"/>
        </a:accent1>
        <a:accent2>
          <a:srgbClr val="009999"/>
        </a:accent2>
        <a:accent3>
          <a:srgbClr val="ADC9C5"/>
        </a:accent3>
        <a:accent4>
          <a:srgbClr val="DCDCDC"/>
        </a:accent4>
        <a:accent5>
          <a:srgbClr val="AACAFF"/>
        </a:accent5>
        <a:accent6>
          <a:srgbClr val="008989"/>
        </a:accent6>
        <a:hlink>
          <a:srgbClr val="FFFFCC"/>
        </a:hlink>
        <a:folHlink>
          <a:srgbClr val="70CAC6"/>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822504"/>
        </a:lt2>
        <a:accent1>
          <a:srgbClr val="FF9900"/>
        </a:accent1>
        <a:accent2>
          <a:srgbClr val="9E2A06"/>
        </a:accent2>
        <a:accent3>
          <a:srgbClr val="ADAAAA"/>
        </a:accent3>
        <a:accent4>
          <a:srgbClr val="DCDCDC"/>
        </a:accent4>
        <a:accent5>
          <a:srgbClr val="FFCAAA"/>
        </a:accent5>
        <a:accent6>
          <a:srgbClr val="8D2504"/>
        </a:accent6>
        <a:hlink>
          <a:srgbClr val="FF3300"/>
        </a:hlink>
        <a:folHlink>
          <a:srgbClr val="7C0704"/>
        </a:folHlink>
      </a:clrScheme>
      <a:clrMap bg1="lt1" tx1="dk1" bg2="lt2" tx2="dk2" accent1="accent1" accent2="accent2" accent3="accent3" accent4="accent4" accent5="accent5" accent6="accent6" hlink="hlink" folHlink="folHlink"/>
    </a:extraClrScheme>
    <a:extraClrScheme>
      <a:clrScheme name="">
        <a:dk1>
          <a:srgbClr val="FFFFFF"/>
        </a:dk1>
        <a:lt1>
          <a:srgbClr val="4A7911"/>
        </a:lt1>
        <a:dk2>
          <a:srgbClr val="FFFFFF"/>
        </a:dk2>
        <a:lt2>
          <a:srgbClr val="336600"/>
        </a:lt2>
        <a:accent1>
          <a:srgbClr val="666633"/>
        </a:accent1>
        <a:accent2>
          <a:srgbClr val="669900"/>
        </a:accent2>
        <a:accent3>
          <a:srgbClr val="B2BEAA"/>
        </a:accent3>
        <a:accent4>
          <a:srgbClr val="DCDCDC"/>
        </a:accent4>
        <a:accent5>
          <a:srgbClr val="B9B9AD"/>
        </a:accent5>
        <a:accent6>
          <a:srgbClr val="5B8900"/>
        </a:accent6>
        <a:hlink>
          <a:srgbClr val="FFCC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75B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B89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C0465"/>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192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CAEC1"/>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FFFFFF"/>
        </a:dk2>
        <a:lt2>
          <a:srgbClr val="0066FF"/>
        </a:lt2>
        <a:accent1>
          <a:srgbClr val="6699FF"/>
        </a:accent1>
        <a:accent2>
          <a:srgbClr val="3333FF"/>
        </a:accent2>
        <a:accent3>
          <a:srgbClr val="AAAAB9"/>
        </a:accent3>
        <a:accent4>
          <a:srgbClr val="DCDCDC"/>
        </a:accent4>
        <a:accent5>
          <a:srgbClr val="B9CAFF"/>
        </a:accent5>
        <a:accent6>
          <a:srgbClr val="2D2DE5"/>
        </a:accent6>
        <a:hlink>
          <a:srgbClr val="FFCC00"/>
        </a:hlink>
        <a:folHlink>
          <a:srgbClr val="0000CC"/>
        </a:folHlink>
      </a:clrScheme>
      <a:clrMap bg1="lt1" tx1="dk1" bg2="lt2" tx2="dk2" accent1="accent1" accent2="accent2" accent3="accent3" accent4="accent4" accent5="accent5" accent6="accent6" hlink="hlink" folHlink="folHlink"/>
    </a:extraClrScheme>
    <a:extraClrScheme>
      <a:clrScheme name="">
        <a:dk1>
          <a:srgbClr val="FFFFFF"/>
        </a:dk1>
        <a:lt1>
          <a:srgbClr val="334B49"/>
        </a:lt1>
        <a:dk2>
          <a:srgbClr val="FFFFFF"/>
        </a:dk2>
        <a:lt2>
          <a:srgbClr val="009999"/>
        </a:lt2>
        <a:accent1>
          <a:srgbClr val="33CCCC"/>
        </a:accent1>
        <a:accent2>
          <a:srgbClr val="008080"/>
        </a:accent2>
        <a:accent3>
          <a:srgbClr val="ADB2B1"/>
        </a:accent3>
        <a:accent4>
          <a:srgbClr val="DCDCDC"/>
        </a:accent4>
        <a:accent5>
          <a:srgbClr val="ADE2E2"/>
        </a:accent5>
        <a:accent6>
          <a:srgbClr val="007272"/>
        </a:accent6>
        <a:hlink>
          <a:srgbClr val="FFCC00"/>
        </a:hlink>
        <a:folHlink>
          <a:srgbClr val="006666"/>
        </a:folHlink>
      </a:clrScheme>
      <a:clrMap bg1="lt1" tx1="dk1" bg2="lt2" tx2="dk2" accent1="accent1" accent2="accent2" accent3="accent3" accent4="accent4" accent5="accent5" accent6="accent6" hlink="hlink" folHlink="folHlink"/>
    </a:extraClrScheme>
    <a:extraClrScheme>
      <a:clrScheme name="">
        <a:dk1>
          <a:srgbClr val="FFFFFF"/>
        </a:dk1>
        <a:lt1>
          <a:srgbClr val="333399"/>
        </a:lt1>
        <a:dk2>
          <a:srgbClr val="FFFFFF"/>
        </a:dk2>
        <a:lt2>
          <a:srgbClr val="006699"/>
        </a:lt2>
        <a:accent1>
          <a:srgbClr val="0099CC"/>
        </a:accent1>
        <a:accent2>
          <a:srgbClr val="0386AF"/>
        </a:accent2>
        <a:accent3>
          <a:srgbClr val="ADADCA"/>
        </a:accent3>
        <a:accent4>
          <a:srgbClr val="DCDCDC"/>
        </a:accent4>
        <a:accent5>
          <a:srgbClr val="AACAE2"/>
        </a:accent5>
        <a:accent6>
          <a:srgbClr val="02789D"/>
        </a:accent6>
        <a:hlink>
          <a:srgbClr val="FFCC00"/>
        </a:hlink>
        <a:folHlink>
          <a:srgbClr val="6699FF"/>
        </a:folHlink>
      </a:clrScheme>
      <a:clrMap bg1="lt1" tx1="dk1" bg2="lt2" tx2="dk2" accent1="accent1" accent2="accent2" accent3="accent3" accent4="accent4" accent5="accent5" accent6="accent6" hlink="hlink" folHlink="folHlink"/>
    </a:extraClrScheme>
    <a:extraClrScheme>
      <a:clrScheme name="">
        <a:dk1>
          <a:srgbClr val="FFFFFF"/>
        </a:dk1>
        <a:lt1>
          <a:srgbClr val="2F978D"/>
        </a:lt1>
        <a:dk2>
          <a:srgbClr val="FFFFFF"/>
        </a:dk2>
        <a:lt2>
          <a:srgbClr val="008080"/>
        </a:lt2>
        <a:accent1>
          <a:srgbClr val="0099FF"/>
        </a:accent1>
        <a:accent2>
          <a:srgbClr val="009999"/>
        </a:accent2>
        <a:accent3>
          <a:srgbClr val="ADC9C5"/>
        </a:accent3>
        <a:accent4>
          <a:srgbClr val="DCDCDC"/>
        </a:accent4>
        <a:accent5>
          <a:srgbClr val="AACAFF"/>
        </a:accent5>
        <a:accent6>
          <a:srgbClr val="008989"/>
        </a:accent6>
        <a:hlink>
          <a:srgbClr val="FFFFCC"/>
        </a:hlink>
        <a:folHlink>
          <a:srgbClr val="70CAC6"/>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822504"/>
        </a:lt2>
        <a:accent1>
          <a:srgbClr val="FF9900"/>
        </a:accent1>
        <a:accent2>
          <a:srgbClr val="9E2A06"/>
        </a:accent2>
        <a:accent3>
          <a:srgbClr val="ADAAAA"/>
        </a:accent3>
        <a:accent4>
          <a:srgbClr val="DCDCDC"/>
        </a:accent4>
        <a:accent5>
          <a:srgbClr val="FFCAAA"/>
        </a:accent5>
        <a:accent6>
          <a:srgbClr val="8D2504"/>
        </a:accent6>
        <a:hlink>
          <a:srgbClr val="FF3300"/>
        </a:hlink>
        <a:folHlink>
          <a:srgbClr val="7C0704"/>
        </a:folHlink>
      </a:clrScheme>
      <a:clrMap bg1="lt1" tx1="dk1" bg2="lt2" tx2="dk2" accent1="accent1" accent2="accent2" accent3="accent3" accent4="accent4" accent5="accent5" accent6="accent6" hlink="hlink" folHlink="folHlink"/>
    </a:extraClrScheme>
    <a:extraClrScheme>
      <a:clrScheme name="">
        <a:dk1>
          <a:srgbClr val="FFFFFF"/>
        </a:dk1>
        <a:lt1>
          <a:srgbClr val="4A7911"/>
        </a:lt1>
        <a:dk2>
          <a:srgbClr val="FFFFFF"/>
        </a:dk2>
        <a:lt2>
          <a:srgbClr val="336600"/>
        </a:lt2>
        <a:accent1>
          <a:srgbClr val="666633"/>
        </a:accent1>
        <a:accent2>
          <a:srgbClr val="669900"/>
        </a:accent2>
        <a:accent3>
          <a:srgbClr val="B2BEAA"/>
        </a:accent3>
        <a:accent4>
          <a:srgbClr val="DCDCDC"/>
        </a:accent4>
        <a:accent5>
          <a:srgbClr val="B9B9AD"/>
        </a:accent5>
        <a:accent6>
          <a:srgbClr val="5B8900"/>
        </a:accent6>
        <a:hlink>
          <a:srgbClr val="FFCC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75B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B89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C0465"/>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192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CAEC1"/>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FFFFFF"/>
        </a:dk2>
        <a:lt2>
          <a:srgbClr val="0066FF"/>
        </a:lt2>
        <a:accent1>
          <a:srgbClr val="6699FF"/>
        </a:accent1>
        <a:accent2>
          <a:srgbClr val="3333FF"/>
        </a:accent2>
        <a:accent3>
          <a:srgbClr val="AAAAB9"/>
        </a:accent3>
        <a:accent4>
          <a:srgbClr val="DCDCDC"/>
        </a:accent4>
        <a:accent5>
          <a:srgbClr val="B9CAFF"/>
        </a:accent5>
        <a:accent6>
          <a:srgbClr val="2D2DE5"/>
        </a:accent6>
        <a:hlink>
          <a:srgbClr val="FFCC00"/>
        </a:hlink>
        <a:folHlink>
          <a:srgbClr val="0000CC"/>
        </a:folHlink>
      </a:clrScheme>
      <a:clrMap bg1="lt1" tx1="dk1" bg2="lt2" tx2="dk2" accent1="accent1" accent2="accent2" accent3="accent3" accent4="accent4" accent5="accent5" accent6="accent6" hlink="hlink" folHlink="folHlink"/>
    </a:extraClrScheme>
    <a:extraClrScheme>
      <a:clrScheme name="">
        <a:dk1>
          <a:srgbClr val="FFFFFF"/>
        </a:dk1>
        <a:lt1>
          <a:srgbClr val="334B49"/>
        </a:lt1>
        <a:dk2>
          <a:srgbClr val="FFFFFF"/>
        </a:dk2>
        <a:lt2>
          <a:srgbClr val="009999"/>
        </a:lt2>
        <a:accent1>
          <a:srgbClr val="33CCCC"/>
        </a:accent1>
        <a:accent2>
          <a:srgbClr val="008080"/>
        </a:accent2>
        <a:accent3>
          <a:srgbClr val="ADB2B1"/>
        </a:accent3>
        <a:accent4>
          <a:srgbClr val="DCDCDC"/>
        </a:accent4>
        <a:accent5>
          <a:srgbClr val="ADE2E2"/>
        </a:accent5>
        <a:accent6>
          <a:srgbClr val="007272"/>
        </a:accent6>
        <a:hlink>
          <a:srgbClr val="FFCC00"/>
        </a:hlink>
        <a:folHlink>
          <a:srgbClr val="006666"/>
        </a:folHlink>
      </a:clrScheme>
      <a:clrMap bg1="lt1" tx1="dk1" bg2="lt2" tx2="dk2" accent1="accent1" accent2="accent2" accent3="accent3" accent4="accent4" accent5="accent5" accent6="accent6" hlink="hlink" folHlink="folHlink"/>
    </a:extraClrScheme>
    <a:extraClrScheme>
      <a:clrScheme name="">
        <a:dk1>
          <a:srgbClr val="FFFFFF"/>
        </a:dk1>
        <a:lt1>
          <a:srgbClr val="333399"/>
        </a:lt1>
        <a:dk2>
          <a:srgbClr val="FFFFFF"/>
        </a:dk2>
        <a:lt2>
          <a:srgbClr val="006699"/>
        </a:lt2>
        <a:accent1>
          <a:srgbClr val="0099CC"/>
        </a:accent1>
        <a:accent2>
          <a:srgbClr val="0386AF"/>
        </a:accent2>
        <a:accent3>
          <a:srgbClr val="ADADCA"/>
        </a:accent3>
        <a:accent4>
          <a:srgbClr val="DCDCDC"/>
        </a:accent4>
        <a:accent5>
          <a:srgbClr val="AACAE2"/>
        </a:accent5>
        <a:accent6>
          <a:srgbClr val="02789D"/>
        </a:accent6>
        <a:hlink>
          <a:srgbClr val="FFCC00"/>
        </a:hlink>
        <a:folHlink>
          <a:srgbClr val="6699FF"/>
        </a:folHlink>
      </a:clrScheme>
      <a:clrMap bg1="lt1" tx1="dk1" bg2="lt2" tx2="dk2" accent1="accent1" accent2="accent2" accent3="accent3" accent4="accent4" accent5="accent5" accent6="accent6" hlink="hlink" folHlink="folHlink"/>
    </a:extraClrScheme>
    <a:extraClrScheme>
      <a:clrScheme name="">
        <a:dk1>
          <a:srgbClr val="FFFFFF"/>
        </a:dk1>
        <a:lt1>
          <a:srgbClr val="2F978D"/>
        </a:lt1>
        <a:dk2>
          <a:srgbClr val="FFFFFF"/>
        </a:dk2>
        <a:lt2>
          <a:srgbClr val="008080"/>
        </a:lt2>
        <a:accent1>
          <a:srgbClr val="0099FF"/>
        </a:accent1>
        <a:accent2>
          <a:srgbClr val="009999"/>
        </a:accent2>
        <a:accent3>
          <a:srgbClr val="ADC9C5"/>
        </a:accent3>
        <a:accent4>
          <a:srgbClr val="DCDCDC"/>
        </a:accent4>
        <a:accent5>
          <a:srgbClr val="AACAFF"/>
        </a:accent5>
        <a:accent6>
          <a:srgbClr val="008989"/>
        </a:accent6>
        <a:hlink>
          <a:srgbClr val="FFFFCC"/>
        </a:hlink>
        <a:folHlink>
          <a:srgbClr val="70CAC6"/>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822504"/>
        </a:lt2>
        <a:accent1>
          <a:srgbClr val="FF9900"/>
        </a:accent1>
        <a:accent2>
          <a:srgbClr val="9E2A06"/>
        </a:accent2>
        <a:accent3>
          <a:srgbClr val="ADAAAA"/>
        </a:accent3>
        <a:accent4>
          <a:srgbClr val="DCDCDC"/>
        </a:accent4>
        <a:accent5>
          <a:srgbClr val="FFCAAA"/>
        </a:accent5>
        <a:accent6>
          <a:srgbClr val="8D2504"/>
        </a:accent6>
        <a:hlink>
          <a:srgbClr val="FF3300"/>
        </a:hlink>
        <a:folHlink>
          <a:srgbClr val="7C0704"/>
        </a:folHlink>
      </a:clrScheme>
      <a:clrMap bg1="lt1" tx1="dk1" bg2="lt2" tx2="dk2" accent1="accent1" accent2="accent2" accent3="accent3" accent4="accent4" accent5="accent5" accent6="accent6" hlink="hlink" folHlink="folHlink"/>
    </a:extraClrScheme>
    <a:extraClrScheme>
      <a:clrScheme name="">
        <a:dk1>
          <a:srgbClr val="FFFFFF"/>
        </a:dk1>
        <a:lt1>
          <a:srgbClr val="4A7911"/>
        </a:lt1>
        <a:dk2>
          <a:srgbClr val="FFFFFF"/>
        </a:dk2>
        <a:lt2>
          <a:srgbClr val="336600"/>
        </a:lt2>
        <a:accent1>
          <a:srgbClr val="666633"/>
        </a:accent1>
        <a:accent2>
          <a:srgbClr val="669900"/>
        </a:accent2>
        <a:accent3>
          <a:srgbClr val="B2BEAA"/>
        </a:accent3>
        <a:accent4>
          <a:srgbClr val="DCDCDC"/>
        </a:accent4>
        <a:accent5>
          <a:srgbClr val="B9B9AD"/>
        </a:accent5>
        <a:accent6>
          <a:srgbClr val="5B8900"/>
        </a:accent6>
        <a:hlink>
          <a:srgbClr val="FFCC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75B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B89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C0465"/>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192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CAEC1"/>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FFFFFF"/>
        </a:dk2>
        <a:lt2>
          <a:srgbClr val="0066FF"/>
        </a:lt2>
        <a:accent1>
          <a:srgbClr val="6699FF"/>
        </a:accent1>
        <a:accent2>
          <a:srgbClr val="3333FF"/>
        </a:accent2>
        <a:accent3>
          <a:srgbClr val="AAAAB9"/>
        </a:accent3>
        <a:accent4>
          <a:srgbClr val="DCDCDC"/>
        </a:accent4>
        <a:accent5>
          <a:srgbClr val="B9CAFF"/>
        </a:accent5>
        <a:accent6>
          <a:srgbClr val="2D2DE5"/>
        </a:accent6>
        <a:hlink>
          <a:srgbClr val="FFCC00"/>
        </a:hlink>
        <a:folHlink>
          <a:srgbClr val="0000CC"/>
        </a:folHlink>
      </a:clrScheme>
      <a:clrMap bg1="lt1" tx1="dk1" bg2="lt2" tx2="dk2" accent1="accent1" accent2="accent2" accent3="accent3" accent4="accent4" accent5="accent5" accent6="accent6" hlink="hlink" folHlink="folHlink"/>
    </a:extraClrScheme>
    <a:extraClrScheme>
      <a:clrScheme name="">
        <a:dk1>
          <a:srgbClr val="FFFFFF"/>
        </a:dk1>
        <a:lt1>
          <a:srgbClr val="334B49"/>
        </a:lt1>
        <a:dk2>
          <a:srgbClr val="FFFFFF"/>
        </a:dk2>
        <a:lt2>
          <a:srgbClr val="009999"/>
        </a:lt2>
        <a:accent1>
          <a:srgbClr val="33CCCC"/>
        </a:accent1>
        <a:accent2>
          <a:srgbClr val="008080"/>
        </a:accent2>
        <a:accent3>
          <a:srgbClr val="ADB2B1"/>
        </a:accent3>
        <a:accent4>
          <a:srgbClr val="DCDCDC"/>
        </a:accent4>
        <a:accent5>
          <a:srgbClr val="ADE2E2"/>
        </a:accent5>
        <a:accent6>
          <a:srgbClr val="007272"/>
        </a:accent6>
        <a:hlink>
          <a:srgbClr val="FFCC00"/>
        </a:hlink>
        <a:folHlink>
          <a:srgbClr val="006666"/>
        </a:folHlink>
      </a:clrScheme>
      <a:clrMap bg1="lt1" tx1="dk1" bg2="lt2" tx2="dk2" accent1="accent1" accent2="accent2" accent3="accent3" accent4="accent4" accent5="accent5" accent6="accent6" hlink="hlink" folHlink="folHlink"/>
    </a:extraClrScheme>
    <a:extraClrScheme>
      <a:clrScheme name="">
        <a:dk1>
          <a:srgbClr val="FFFFFF"/>
        </a:dk1>
        <a:lt1>
          <a:srgbClr val="333399"/>
        </a:lt1>
        <a:dk2>
          <a:srgbClr val="FFFFFF"/>
        </a:dk2>
        <a:lt2>
          <a:srgbClr val="006699"/>
        </a:lt2>
        <a:accent1>
          <a:srgbClr val="0099CC"/>
        </a:accent1>
        <a:accent2>
          <a:srgbClr val="0386AF"/>
        </a:accent2>
        <a:accent3>
          <a:srgbClr val="ADADCA"/>
        </a:accent3>
        <a:accent4>
          <a:srgbClr val="DCDCDC"/>
        </a:accent4>
        <a:accent5>
          <a:srgbClr val="AACAE2"/>
        </a:accent5>
        <a:accent6>
          <a:srgbClr val="02789D"/>
        </a:accent6>
        <a:hlink>
          <a:srgbClr val="FFCC00"/>
        </a:hlink>
        <a:folHlink>
          <a:srgbClr val="6699FF"/>
        </a:folHlink>
      </a:clrScheme>
      <a:clrMap bg1="lt1" tx1="dk1" bg2="lt2" tx2="dk2" accent1="accent1" accent2="accent2" accent3="accent3" accent4="accent4" accent5="accent5" accent6="accent6" hlink="hlink" folHlink="folHlink"/>
    </a:extraClrScheme>
    <a:extraClrScheme>
      <a:clrScheme name="">
        <a:dk1>
          <a:srgbClr val="FFFFFF"/>
        </a:dk1>
        <a:lt1>
          <a:srgbClr val="2F978D"/>
        </a:lt1>
        <a:dk2>
          <a:srgbClr val="FFFFFF"/>
        </a:dk2>
        <a:lt2>
          <a:srgbClr val="008080"/>
        </a:lt2>
        <a:accent1>
          <a:srgbClr val="0099FF"/>
        </a:accent1>
        <a:accent2>
          <a:srgbClr val="009999"/>
        </a:accent2>
        <a:accent3>
          <a:srgbClr val="ADC9C5"/>
        </a:accent3>
        <a:accent4>
          <a:srgbClr val="DCDCDC"/>
        </a:accent4>
        <a:accent5>
          <a:srgbClr val="AACAFF"/>
        </a:accent5>
        <a:accent6>
          <a:srgbClr val="008989"/>
        </a:accent6>
        <a:hlink>
          <a:srgbClr val="FFFFCC"/>
        </a:hlink>
        <a:folHlink>
          <a:srgbClr val="70CAC6"/>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822504"/>
        </a:lt2>
        <a:accent1>
          <a:srgbClr val="FF9900"/>
        </a:accent1>
        <a:accent2>
          <a:srgbClr val="9E2A06"/>
        </a:accent2>
        <a:accent3>
          <a:srgbClr val="ADAAAA"/>
        </a:accent3>
        <a:accent4>
          <a:srgbClr val="DCDCDC"/>
        </a:accent4>
        <a:accent5>
          <a:srgbClr val="FFCAAA"/>
        </a:accent5>
        <a:accent6>
          <a:srgbClr val="8D2504"/>
        </a:accent6>
        <a:hlink>
          <a:srgbClr val="FF3300"/>
        </a:hlink>
        <a:folHlink>
          <a:srgbClr val="7C0704"/>
        </a:folHlink>
      </a:clrScheme>
      <a:clrMap bg1="lt1" tx1="dk1" bg2="lt2" tx2="dk2" accent1="accent1" accent2="accent2" accent3="accent3" accent4="accent4" accent5="accent5" accent6="accent6" hlink="hlink" folHlink="folHlink"/>
    </a:extraClrScheme>
    <a:extraClrScheme>
      <a:clrScheme name="">
        <a:dk1>
          <a:srgbClr val="FFFFFF"/>
        </a:dk1>
        <a:lt1>
          <a:srgbClr val="4A7911"/>
        </a:lt1>
        <a:dk2>
          <a:srgbClr val="FFFFFF"/>
        </a:dk2>
        <a:lt2>
          <a:srgbClr val="336600"/>
        </a:lt2>
        <a:accent1>
          <a:srgbClr val="666633"/>
        </a:accent1>
        <a:accent2>
          <a:srgbClr val="669900"/>
        </a:accent2>
        <a:accent3>
          <a:srgbClr val="B2BEAA"/>
        </a:accent3>
        <a:accent4>
          <a:srgbClr val="DCDCDC"/>
        </a:accent4>
        <a:accent5>
          <a:srgbClr val="B9B9AD"/>
        </a:accent5>
        <a:accent6>
          <a:srgbClr val="5B8900"/>
        </a:accent6>
        <a:hlink>
          <a:srgbClr val="FFCC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75B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B89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C0465"/>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192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CAEC1"/>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Pixel</Template>
  <TotalTime>0</TotalTime>
  <Words>13757</Words>
  <Application>WPS 演示</Application>
  <PresentationFormat/>
  <Paragraphs>851</Paragraphs>
  <Slides>77</Slides>
  <Notes>0</Notes>
  <HiddenSlides>0</HiddenSlides>
  <MMClips>0</MMClips>
  <ScaleCrop>false</ScaleCrop>
  <HeadingPairs>
    <vt:vector size="8" baseType="variant">
      <vt:variant>
        <vt:lpstr>已用的字体</vt:lpstr>
      </vt:variant>
      <vt:variant>
        <vt:i4>17</vt:i4>
      </vt:variant>
      <vt:variant>
        <vt:lpstr>主题</vt:lpstr>
      </vt:variant>
      <vt:variant>
        <vt:i4>5</vt:i4>
      </vt:variant>
      <vt:variant>
        <vt:lpstr>嵌入 OLE 服务器</vt:lpstr>
      </vt:variant>
      <vt:variant>
        <vt:i4>2</vt:i4>
      </vt:variant>
      <vt:variant>
        <vt:lpstr>幻灯片标题</vt:lpstr>
      </vt:variant>
      <vt:variant>
        <vt:i4>77</vt:i4>
      </vt:variant>
    </vt:vector>
  </HeadingPairs>
  <TitlesOfParts>
    <vt:vector size="101" baseType="lpstr">
      <vt:lpstr>Arial</vt:lpstr>
      <vt:lpstr>宋体</vt:lpstr>
      <vt:lpstr>Wingdings</vt:lpstr>
      <vt:lpstr>Arial Black</vt:lpstr>
      <vt:lpstr>Times New Roman</vt:lpstr>
      <vt:lpstr>微软雅黑</vt:lpstr>
      <vt:lpstr>Nexa Light</vt:lpstr>
      <vt:lpstr>文鼎中特广告体</vt:lpstr>
      <vt:lpstr>华文新魏</vt:lpstr>
      <vt:lpstr>Calibri</vt:lpstr>
      <vt:lpstr>思源黑体 CN Heavy</vt:lpstr>
      <vt:lpstr>黑体</vt:lpstr>
      <vt:lpstr>华康少女文字W5(P)</vt:lpstr>
      <vt:lpstr>Arial Unicode MS</vt:lpstr>
      <vt:lpstr>幼圆</vt:lpstr>
      <vt:lpstr>Verdana</vt:lpstr>
      <vt:lpstr>Segoe Print</vt:lpstr>
      <vt:lpstr>Pixel</vt:lpstr>
      <vt:lpstr>1_Pixel</vt:lpstr>
      <vt:lpstr>2_Pixel</vt:lpstr>
      <vt:lpstr>3_Pixel</vt:lpstr>
      <vt:lpstr>4_Pixel</vt:lpstr>
      <vt:lpstr>Word.Document.8</vt:lpstr>
      <vt:lpstr>Word.Document.8</vt:lpstr>
      <vt:lpstr>项目七 财产税计算与申报</vt:lpstr>
      <vt:lpstr>PowerPoint 演示文稿</vt:lpstr>
      <vt:lpstr>PowerPoint 演示文稿</vt:lpstr>
      <vt:lpstr>PowerPoint 演示文稿</vt:lpstr>
      <vt:lpstr>PowerPoint 演示文稿</vt:lpstr>
      <vt:lpstr>PowerPoint 演示文稿</vt:lpstr>
      <vt:lpstr>（二）纳税义务人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二、房产税应纳税额的计算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任务二  车船税 </vt:lpstr>
      <vt:lpstr>（一）车船税征税范围</vt:lpstr>
      <vt:lpstr>PowerPoint 演示文稿</vt:lpstr>
      <vt:lpstr>PowerPoint 演示文稿</vt:lpstr>
      <vt:lpstr>PowerPoint 演示文稿</vt:lpstr>
      <vt:lpstr>PowerPoint 演示文稿</vt:lpstr>
      <vt:lpstr>PowerPoint 演示文稿</vt:lpstr>
      <vt:lpstr>PowerPoint 演示文稿</vt:lpstr>
      <vt:lpstr>二、车船税应纳税额的计算</vt:lpstr>
      <vt:lpstr>PowerPoint 演示文稿</vt:lpstr>
      <vt:lpstr>PowerPoint 演示文稿</vt:lpstr>
      <vt:lpstr>PowerPoint 演示文稿</vt:lpstr>
      <vt:lpstr>三、车船税纳税申报 </vt:lpstr>
      <vt:lpstr>PowerPoint 演示文稿</vt:lpstr>
      <vt:lpstr>PowerPoint 演示文稿</vt:lpstr>
      <vt:lpstr>PowerPoint 演示文稿</vt:lpstr>
      <vt:lpstr>PowerPoint 演示文稿</vt:lpstr>
      <vt:lpstr>任务三  契税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二、契税应纳税额的计算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车船税法改革 </dc:title>
  <dc:creator>lenovo</dc:creator>
  <cp:lastModifiedBy>星回°</cp:lastModifiedBy>
  <cp:revision>29</cp:revision>
  <dcterms:created xsi:type="dcterms:W3CDTF">2010-11-20T14:39:00Z</dcterms:created>
  <dcterms:modified xsi:type="dcterms:W3CDTF">2023-09-25T02:01:18Z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63E184884E0A4CD48D40B3BE0D507FE2_12</vt:lpwstr>
  </property>
</Properties>
</file>